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71"/>
  </p:notesMasterIdLst>
  <p:sldIdLst>
    <p:sldId id="257"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5" r:id="rId70"/>
  </p:sldIdLst>
  <p:sldSz cx="12192000" cy="6858000"/>
  <p:notesSz cx="6858000" cy="9144000"/>
  <p:embeddedFontLst>
    <p:embeddedFont>
      <p:font typeface="Calibri" panose="020F0502020204030204" pitchFamily="34" charset="0"/>
      <p:regular r:id="rId72"/>
      <p:bold r:id="rId73"/>
      <p:italic r:id="rId74"/>
      <p:boldItalic r:id="rId75"/>
    </p:embeddedFont>
    <p:embeddedFont>
      <p:font typeface="Roboto" panose="02000000000000000000" pitchFamily="2" charset="0"/>
      <p:regular r:id="rId76"/>
      <p:bold r:id="rId77"/>
      <p:italic r:id="rId78"/>
      <p:boldItalic r:id="rId79"/>
    </p:embeddedFont>
    <p:embeddedFont>
      <p:font typeface="Trebuchet MS" panose="020B0603020202020204" pitchFamily="34"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4" roundtripDataSignature="AMtx7mjlv/u9tPquRbBdu4B7aqLg7OSjVA=="/>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77724E33-F224-56B4-5372-54FE1E3B0123}" name="Giang Lê Huỳnh" initials="GLH" userId="dd0b3646f2dced04"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D9D7002-8738-4A9A-9263-205456114015}">
  <a:tblStyle styleId="{2D9D7002-8738-4A9A-9263-205456114015}" styleName="Table_0">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7E8EA"/>
          </a:solidFill>
        </a:fill>
      </a:tcStyle>
    </a:wholeTbl>
    <a:band1H>
      <a:tcTxStyle/>
      <a:tcStyle>
        <a:tcBdr/>
        <a:fill>
          <a:solidFill>
            <a:srgbClr val="CACDD3"/>
          </a:solidFill>
        </a:fill>
      </a:tcStyle>
    </a:band1H>
    <a:band2H>
      <a:tcTxStyle/>
      <a:tcStyle>
        <a:tcBdr/>
      </a:tcStyle>
    </a:band2H>
    <a:band1V>
      <a:tcTxStyle/>
      <a:tcStyle>
        <a:tcBdr/>
        <a:fill>
          <a:solidFill>
            <a:srgbClr val="CACDD3"/>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9" d="100"/>
          <a:sy n="119" d="100"/>
        </p:scale>
        <p:origin x="234" y="9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font" Target="fonts/font5.fntdata"/><Relationship Id="rId84" Type="http://customschemas.google.com/relationships/presentationmetadata" Target="metadata"/><Relationship Id="rId89" Type="http://schemas.microsoft.com/office/2018/10/relationships/authors" Target="author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font" Target="fonts/font3.fntdata"/><Relationship Id="rId79" Type="http://schemas.openxmlformats.org/officeDocument/2006/relationships/font" Target="fonts/font8.fntdata"/><Relationship Id="rId87"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 name="Google Shape;82;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9" name="Google Shape;199;p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b="0"/>
          </a:p>
        </p:txBody>
      </p:sp>
      <p:sp>
        <p:nvSpPr>
          <p:cNvPr id="200" name="Google Shape;200;p1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Google Shape;20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9" name="Google Shape;209;p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For example, if the Fact F is in the Block 21 and the Fact E in the Block 22, then the whole network considers that the fact E is later than the fact F. Before being grouped in a block, the facts are pending. </a:t>
            </a:r>
            <a:endParaRPr sz="1800">
              <a:solidFill>
                <a:srgbClr val="6387B8"/>
              </a:solidFill>
            </a:endParaRPr>
          </a:p>
        </p:txBody>
      </p:sp>
      <p:sp>
        <p:nvSpPr>
          <p:cNvPr id="210" name="Google Shape;210;p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9" name="Google Shape;219;p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latin typeface="Trebuchet MS"/>
                <a:ea typeface="Trebuchet MS"/>
                <a:cs typeface="Trebuchet MS"/>
                <a:sym typeface="Trebuchet MS"/>
              </a:rPr>
              <a:t>This process of solving cryptographic problems using computing hardware also triggers the release of cryptocurrencies.</a:t>
            </a:r>
            <a:endParaRPr/>
          </a:p>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By default, a node is not a miner, it is any computer that connects to the blockchain network - it just receives blocks that have been mined by other nodes. It is a voluntary process to transform a node into a miner.</a:t>
            </a:r>
            <a:endParaRPr/>
          </a:p>
        </p:txBody>
      </p:sp>
      <p:sp>
        <p:nvSpPr>
          <p:cNvPr id="220" name="Google Shape;220;p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Every miner constructs their own block, but multiple miners can select the same transaction to be included in their block.</a:t>
            </a:r>
            <a:endParaRPr/>
          </a:p>
        </p:txBody>
      </p:sp>
      <p:sp>
        <p:nvSpPr>
          <p:cNvPr id="230" name="Google Shape;230;p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9" name="Google Shape;239;p1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19685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240" name="Google Shape;240;p1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8" name="Google Shape;248;p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r>
              <a:rPr lang="en-US" sz="1800">
                <a:solidFill>
                  <a:srgbClr val="6387B8"/>
                </a:solidFill>
              </a:rPr>
              <a:t>This is an example of a fork.</a:t>
            </a:r>
            <a:endParaRPr/>
          </a:p>
        </p:txBody>
      </p:sp>
      <p:sp>
        <p:nvSpPr>
          <p:cNvPr id="249" name="Google Shape;249;p1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259" name="Google Shape;259;p1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7" name="Google Shape;267;p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Nakamoto himself mined the first 50 bitcoins, the genesis block, on January 3rd, 2009. (6,25$ current, 700kvs15M Blocks, &gt;500GB) 5terra Eth</a:t>
            </a:r>
            <a:endParaRPr sz="1800">
              <a:solidFill>
                <a:srgbClr val="6387B8"/>
              </a:solidFill>
            </a:endParaRPr>
          </a:p>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The time the last Bitcoin will be created varies and is subject to speculation based on assumptions.</a:t>
            </a:r>
            <a:endParaRPr/>
          </a:p>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Due to the mining power having increased overall over time,  assuming mining power remained constant from that block forward - the last Bitcoin will be mined on May 7th, 2140. </a:t>
            </a:r>
            <a:endParaRPr/>
          </a:p>
          <a:p>
            <a:pPr marL="285750" marR="0" lvl="0" indent="-196850" algn="l" rtl="0">
              <a:lnSpc>
                <a:spcPct val="100000"/>
              </a:lnSpc>
              <a:spcBef>
                <a:spcPts val="0"/>
              </a:spcBef>
              <a:spcAft>
                <a:spcPts val="0"/>
              </a:spcAft>
              <a:buClr>
                <a:srgbClr val="000000"/>
              </a:buClr>
              <a:buSzPts val="1400"/>
              <a:buFont typeface="Courier New"/>
              <a:buNone/>
            </a:pPr>
            <a:endParaRPr sz="1800">
              <a:solidFill>
                <a:srgbClr val="6387B8"/>
              </a:solidFill>
            </a:endParaRPr>
          </a:p>
          <a:p>
            <a:pPr marL="0" marR="0" lvl="0" indent="0" algn="l" rtl="0">
              <a:lnSpc>
                <a:spcPct val="100000"/>
              </a:lnSpc>
              <a:spcBef>
                <a:spcPts val="0"/>
              </a:spcBef>
              <a:spcAft>
                <a:spcPts val="0"/>
              </a:spcAft>
              <a:buClr>
                <a:srgbClr val="000000"/>
              </a:buClr>
              <a:buSzPts val="1400"/>
              <a:buFont typeface="Courier New"/>
              <a:buNone/>
            </a:pPr>
            <a:r>
              <a:rPr lang="en-US" sz="1800"/>
              <a:t> Source: https://en.bitcoin.it/wiki/Controlled_supply</a:t>
            </a:r>
            <a:endParaRPr sz="1800">
              <a:solidFill>
                <a:srgbClr val="6387B8"/>
              </a:solidFill>
            </a:endParaRPr>
          </a:p>
        </p:txBody>
      </p:sp>
      <p:sp>
        <p:nvSpPr>
          <p:cNvPr id="268" name="Google Shape;268;p1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7" name="Google Shape;277;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278" name="Google Shape;278;p1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p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295" name="Google Shape;295;p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 name="Google Shape;88;p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 name="Google Shape;89;p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5" name="Google Shape;305;p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Mining Coinbase/Mining reward (the chart on the left): </a:t>
            </a:r>
            <a:endParaRPr/>
          </a:p>
          <a:p>
            <a:pPr marL="0" marR="0" lvl="0" indent="0" algn="l" rtl="0">
              <a:lnSpc>
                <a:spcPct val="100000"/>
              </a:lnSpc>
              <a:spcBef>
                <a:spcPts val="0"/>
              </a:spcBef>
              <a:spcAft>
                <a:spcPts val="0"/>
              </a:spcAft>
              <a:buClr>
                <a:srgbClr val="000000"/>
              </a:buClr>
              <a:buSzPts val="1400"/>
              <a:buFont typeface="Courier New"/>
              <a:buNone/>
            </a:pPr>
            <a:r>
              <a:rPr lang="en-US" sz="1800">
                <a:solidFill>
                  <a:srgbClr val="6387B8"/>
                </a:solidFill>
              </a:rPr>
              <a:t>The bit where you get to pay yourself the mining reward plus the fees from the transactions included in the block.</a:t>
            </a:r>
            <a:endParaRPr/>
          </a:p>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Regular Address to Address Transaction (the chart on the right): </a:t>
            </a:r>
            <a:endParaRPr/>
          </a:p>
          <a:p>
            <a:pPr marL="0" marR="0" lvl="0" indent="0" algn="l" rtl="0">
              <a:lnSpc>
                <a:spcPct val="100000"/>
              </a:lnSpc>
              <a:spcBef>
                <a:spcPts val="0"/>
              </a:spcBef>
              <a:spcAft>
                <a:spcPts val="0"/>
              </a:spcAft>
              <a:buClr>
                <a:srgbClr val="000000"/>
              </a:buClr>
              <a:buSzPts val="1400"/>
              <a:buFont typeface="Calibri"/>
              <a:buNone/>
            </a:pPr>
            <a:r>
              <a:rPr lang="en-US" sz="1800">
                <a:solidFill>
                  <a:srgbClr val="6387B8"/>
                </a:solidFill>
              </a:rPr>
              <a:t>The main payload of the block. Contains bitcoin payments.</a:t>
            </a:r>
            <a:endParaRPr/>
          </a:p>
          <a:p>
            <a:pPr marL="0" marR="0" lvl="0" indent="0" algn="l" rtl="0">
              <a:lnSpc>
                <a:spcPct val="100000"/>
              </a:lnSpc>
              <a:spcBef>
                <a:spcPts val="0"/>
              </a:spcBef>
              <a:spcAft>
                <a:spcPts val="0"/>
              </a:spcAft>
              <a:buClr>
                <a:srgbClr val="000000"/>
              </a:buClr>
              <a:buSzPts val="1400"/>
              <a:buFont typeface="Calibri"/>
              <a:buNone/>
            </a:pPr>
            <a:r>
              <a:rPr lang="en-US" sz="1800"/>
              <a:t>UTXO (Unspent Transaction Output): UTXOs are processed continously in bitcoin network and they can be spent as an input in a new transaction. For example in this chart on the right, 0.2 BTC is UTXO in this Transaction.</a:t>
            </a:r>
            <a:endParaRPr sz="1800">
              <a:solidFill>
                <a:srgbClr val="6387B8"/>
              </a:solidFill>
            </a:endParaRPr>
          </a:p>
        </p:txBody>
      </p:sp>
      <p:sp>
        <p:nvSpPr>
          <p:cNvPr id="306" name="Google Shape;306;p2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8" name="Google Shape;318;p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i="1">
                <a:solidFill>
                  <a:srgbClr val="6387B8"/>
                </a:solidFill>
              </a:rPr>
              <a:t>Block Transactions </a:t>
            </a:r>
            <a:r>
              <a:rPr lang="en-US" sz="1800">
                <a:solidFill>
                  <a:srgbClr val="6387B8"/>
                </a:solidFill>
              </a:rPr>
              <a:t>includes Technical data (Version number, Transaction lock time, Input count, Output count), Inputs (Which coins are being spent), Outputs (Who is getting the coins). </a:t>
            </a:r>
            <a:endParaRPr/>
          </a:p>
        </p:txBody>
      </p:sp>
      <p:sp>
        <p:nvSpPr>
          <p:cNvPr id="319" name="Google Shape;319;p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2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9" name="Google Shape;329;p2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This image explains in detail how the money transfer works.</a:t>
            </a:r>
            <a:endParaRPr/>
          </a:p>
        </p:txBody>
      </p:sp>
      <p:sp>
        <p:nvSpPr>
          <p:cNvPr id="330" name="Google Shape;330;p2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48bd5e9cf5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48bd5e9cf5_0_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1" name="Google Shape;341;g248bd5e9cf5_0_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7" name="Google Shape;347;p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348" name="Google Shape;348;p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p2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8" name="Google Shape;358;p2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359" name="Google Shape;359;p2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p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t>Smart contract: self-executing contracts with the terms of the agreement between buyer and seller being directly written into lines of code. The code and the agreements contained therein exist across a distributed, decentralized blockchain network. </a:t>
            </a:r>
            <a:endParaRPr/>
          </a:p>
        </p:txBody>
      </p:sp>
      <p:sp>
        <p:nvSpPr>
          <p:cNvPr id="370" name="Google Shape;370;p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t>Smart contracts permit trusted transactions and agreements to be carried out among disparate, anonymous parties without the need for a central authority, legal system, or external enforcement mechanism. They render transactions traceable, transparent, and irreversible.</a:t>
            </a:r>
            <a:endParaRPr/>
          </a:p>
        </p:txBody>
      </p:sp>
      <p:sp>
        <p:nvSpPr>
          <p:cNvPr id="381" name="Google Shape;381;p2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p2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92" name="Google Shape;392;p2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t>A database running on the World Wide Web is most often using a client-server network architecture.</a:t>
            </a:r>
            <a:endParaRPr/>
          </a:p>
          <a:p>
            <a:pPr marL="285750" marR="0" lvl="0" indent="-196850" algn="l" rtl="0">
              <a:lnSpc>
                <a:spcPct val="100000"/>
              </a:lnSpc>
              <a:spcBef>
                <a:spcPts val="0"/>
              </a:spcBef>
              <a:spcAft>
                <a:spcPts val="0"/>
              </a:spcAft>
              <a:buClr>
                <a:srgbClr val="000000"/>
              </a:buClr>
              <a:buSzPts val="1400"/>
              <a:buFont typeface="Courier New"/>
              <a:buNone/>
            </a:pPr>
            <a:endParaRPr sz="1800"/>
          </a:p>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For a blockchain database, each participant maintains, calculates and updates new entries into the database. All nodes work together to ensure they are all coming to the same conclusions, providing in-built security for the network.</a:t>
            </a:r>
            <a:endParaRPr sz="1800">
              <a:solidFill>
                <a:srgbClr val="6387B8"/>
              </a:solidFill>
            </a:endParaRPr>
          </a:p>
        </p:txBody>
      </p:sp>
      <p:sp>
        <p:nvSpPr>
          <p:cNvPr id="402" name="Google Shape;402;p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t>This table summarizes the distinction between databases and blockchain ledgers. </a:t>
            </a:r>
            <a:endParaRPr/>
          </a:p>
        </p:txBody>
      </p:sp>
      <p:sp>
        <p:nvSpPr>
          <p:cNvPr id="415" name="Google Shape;415;p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7" name="Google Shape;427;p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28" name="Google Shape;428;p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37" name="Google Shape;437;p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6" name="Google Shape;446;p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Hashing: </a:t>
            </a:r>
            <a:r>
              <a:rPr lang="en-US" sz="1800"/>
              <a:t>the process of taking an input of any length and turning it into a cryptographic fixed output through a mathematical algorithm (Bitcoin uses SHA-256, for example).</a:t>
            </a:r>
            <a:endParaRPr/>
          </a:p>
          <a:p>
            <a:pPr marL="285750" marR="0" lvl="0" indent="-196850" algn="l" rtl="0">
              <a:lnSpc>
                <a:spcPct val="100000"/>
              </a:lnSpc>
              <a:spcBef>
                <a:spcPts val="0"/>
              </a:spcBef>
              <a:spcAft>
                <a:spcPts val="0"/>
              </a:spcAft>
              <a:buClr>
                <a:srgbClr val="000000"/>
              </a:buClr>
              <a:buSzPts val="1400"/>
              <a:buFont typeface="Courier New"/>
              <a:buNone/>
            </a:pPr>
            <a:endParaRPr sz="1800"/>
          </a:p>
          <a:p>
            <a:pPr marL="285750" marR="0" lvl="0" indent="-285750" algn="l" rtl="0">
              <a:lnSpc>
                <a:spcPct val="100000"/>
              </a:lnSpc>
              <a:spcBef>
                <a:spcPts val="0"/>
              </a:spcBef>
              <a:spcAft>
                <a:spcPts val="0"/>
              </a:spcAft>
              <a:buClr>
                <a:srgbClr val="000000"/>
              </a:buClr>
              <a:buSzPts val="1400"/>
              <a:buFont typeface="Courier New"/>
              <a:buChar char="o"/>
            </a:pPr>
            <a:r>
              <a:rPr lang="en-US" sz="1800">
                <a:solidFill>
                  <a:srgbClr val="6387B8"/>
                </a:solidFill>
              </a:rPr>
              <a:t>Digital signatures: </a:t>
            </a:r>
            <a:r>
              <a:rPr lang="en-US" sz="1800"/>
              <a:t>one of the main aspects of ensuring the security and integrity of the data that is recorded onto a blockchain, a standard part of most blockchain protocols, mainly used for securing transactions and blocks of transactions, transfers of sensitive information, software distribution, contract management and any other cases where detecting and preventing any external tampering is import.</a:t>
            </a:r>
            <a:endParaRPr/>
          </a:p>
          <a:p>
            <a:pPr marL="285750" marR="0" lvl="0" indent="-196850" algn="l" rtl="0">
              <a:lnSpc>
                <a:spcPct val="100000"/>
              </a:lnSpc>
              <a:spcBef>
                <a:spcPts val="0"/>
              </a:spcBef>
              <a:spcAft>
                <a:spcPts val="0"/>
              </a:spcAft>
              <a:buClr>
                <a:srgbClr val="000000"/>
              </a:buClr>
              <a:buSzPts val="1400"/>
              <a:buFont typeface="Courier New"/>
              <a:buNone/>
            </a:pPr>
            <a:endParaRPr sz="1800"/>
          </a:p>
        </p:txBody>
      </p:sp>
      <p:sp>
        <p:nvSpPr>
          <p:cNvPr id="447" name="Google Shape;447;p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p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6" name="Google Shape;456;p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r>
              <a:rPr lang="en-US" sz="1800">
                <a:solidFill>
                  <a:srgbClr val="6387B8"/>
                </a:solidFill>
              </a:rPr>
              <a:t>This slide and the next 3 slides explain how the Hash, Symmetric encryption, Asymmetric encryption work.</a:t>
            </a:r>
            <a:endParaRPr/>
          </a:p>
          <a:p>
            <a:pPr marL="0" marR="0" lvl="0" indent="0" algn="l" rtl="0">
              <a:lnSpc>
                <a:spcPct val="100000"/>
              </a:lnSpc>
              <a:spcBef>
                <a:spcPts val="0"/>
              </a:spcBef>
              <a:spcAft>
                <a:spcPts val="0"/>
              </a:spcAft>
              <a:buClr>
                <a:srgbClr val="000000"/>
              </a:buClr>
              <a:buSzPts val="1400"/>
              <a:buFont typeface="Courier New"/>
              <a:buNone/>
            </a:pPr>
            <a:r>
              <a:rPr lang="en-US" sz="1800">
                <a:solidFill>
                  <a:srgbClr val="6387B8"/>
                </a:solidFill>
              </a:rPr>
              <a:t>The hash function always produces a fixed length checksum (for example, the length of the hash of MD5 will always be 32 characters.)</a:t>
            </a:r>
            <a:endParaRPr sz="1800">
              <a:solidFill>
                <a:srgbClr val="6387B8"/>
              </a:solidFill>
            </a:endParaRPr>
          </a:p>
          <a:p>
            <a:pPr marL="0" marR="0" lvl="0" indent="0" algn="l" rtl="0">
              <a:lnSpc>
                <a:spcPct val="100000"/>
              </a:lnSpc>
              <a:spcBef>
                <a:spcPts val="0"/>
              </a:spcBef>
              <a:spcAft>
                <a:spcPts val="0"/>
              </a:spcAft>
              <a:buClr>
                <a:srgbClr val="000000"/>
              </a:buClr>
              <a:buSzPts val="1400"/>
              <a:buFont typeface="Courier New"/>
              <a:buNone/>
            </a:pPr>
            <a:r>
              <a:rPr lang="en-US" sz="1800">
                <a:solidFill>
                  <a:srgbClr val="6387B8"/>
                </a:solidFill>
              </a:rPr>
              <a:t>Symmetric encryption uses the same key for encrypting and decrypting, Asymmetric encryption uses a key for encrypting and another key for decrypting.</a:t>
            </a:r>
            <a:endParaRPr/>
          </a:p>
          <a:p>
            <a:pPr marL="0" marR="0" lvl="0" indent="0" algn="l" rtl="0">
              <a:lnSpc>
                <a:spcPct val="100000"/>
              </a:lnSpc>
              <a:spcBef>
                <a:spcPts val="0"/>
              </a:spcBef>
              <a:spcAft>
                <a:spcPts val="0"/>
              </a:spcAft>
              <a:buClr>
                <a:srgbClr val="000000"/>
              </a:buClr>
              <a:buSzPts val="1400"/>
              <a:buFont typeface="Courier New"/>
              <a:buNone/>
            </a:pPr>
            <a:r>
              <a:rPr lang="en-US" sz="1800">
                <a:solidFill>
                  <a:srgbClr val="6387B8"/>
                </a:solidFill>
              </a:rPr>
              <a:t>Asymmetric encryption is safer than Symmetric encryption, so it is more often used in the information technology and blockchain technology.</a:t>
            </a:r>
            <a:endParaRPr sz="1800">
              <a:solidFill>
                <a:srgbClr val="6387B8"/>
              </a:solidFill>
            </a:endParaRPr>
          </a:p>
        </p:txBody>
      </p:sp>
      <p:sp>
        <p:nvSpPr>
          <p:cNvPr id="457" name="Google Shape;457;p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p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66" name="Google Shape;466;p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467" name="Google Shape;467;p3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4"/>
        <p:cNvGrpSpPr/>
        <p:nvPr/>
      </p:nvGrpSpPr>
      <p:grpSpPr>
        <a:xfrm>
          <a:off x="0" y="0"/>
          <a:ext cx="0" cy="0"/>
          <a:chOff x="0" y="0"/>
          <a:chExt cx="0" cy="0"/>
        </a:xfrm>
      </p:grpSpPr>
      <p:sp>
        <p:nvSpPr>
          <p:cNvPr id="475" name="Google Shape;475;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6" name="Google Shape;476;p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477" name="Google Shape;477;p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p3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6" name="Google Shape;486;p3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487" name="Google Shape;487;p3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3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l" rtl="0">
              <a:lnSpc>
                <a:spcPct val="100000"/>
              </a:lnSpc>
              <a:spcBef>
                <a:spcPts val="0"/>
              </a:spcBef>
              <a:spcAft>
                <a:spcPts val="0"/>
              </a:spcAft>
              <a:buClr>
                <a:srgbClr val="000000"/>
              </a:buClr>
              <a:buSzPts val="1400"/>
              <a:buFont typeface="Arial"/>
              <a:buNone/>
            </a:pPr>
            <a:r>
              <a:rPr lang="en-US"/>
              <a:t>This diagram presents the structure of a transaction and the locks set with the user’s private keys, </a:t>
            </a:r>
            <a:r>
              <a:rPr lang="en-US" b="0"/>
              <a:t>which shows the </a:t>
            </a:r>
            <a:r>
              <a:rPr lang="en-US" sz="1200" b="0">
                <a:solidFill>
                  <a:srgbClr val="6387B8"/>
                </a:solidFill>
              </a:rPr>
              <a:t>interest of cryptography for blockchain.</a:t>
            </a:r>
            <a:endParaRPr b="0"/>
          </a:p>
        </p:txBody>
      </p:sp>
      <p:sp>
        <p:nvSpPr>
          <p:cNvPr id="497" name="Google Shape;497;p3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SzPts val="1200"/>
              <a:buNone/>
            </a:pPr>
            <a:fld id="{00000000-1234-1234-1234-123412341234}" type="slidenum">
              <a:rPr lang="en-US" sz="1200" b="0" i="0" u="none" strike="noStrike" cap="none">
                <a:solidFill>
                  <a:schemeClr val="dk1"/>
                </a:solidFill>
                <a:latin typeface="Calibri"/>
                <a:ea typeface="Calibri"/>
                <a:cs typeface="Calibri"/>
                <a:sym typeface="Calibri"/>
              </a:rPr>
              <a:t>38</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4" name="Google Shape;504;p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5" name="Google Shape;505;p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That’s why it is very imporant to understand firstly the blockchain terminologies.</a:t>
            </a:r>
            <a:endParaRPr/>
          </a:p>
        </p:txBody>
      </p:sp>
      <p:sp>
        <p:nvSpPr>
          <p:cNvPr id="105" name="Google Shape;105;p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3" name="Google Shape;513;p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4" name="Google Shape;514;p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23" name="Google Shape;523;p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SzPts val="1400"/>
              <a:buFont typeface="Courier New"/>
              <a:buChar char="o"/>
            </a:pPr>
            <a:r>
              <a:rPr lang="en-US" sz="1800">
                <a:latin typeface="Trebuchet MS"/>
                <a:ea typeface="Trebuchet MS"/>
                <a:cs typeface="Trebuchet MS"/>
                <a:sym typeface="Trebuchet MS"/>
              </a:rPr>
              <a:t>độ tin cậy của một hệ thống máy tính có khả năng chịu lỗi, đặc biệt là các hệ thống máy tính phân tán, trong đó các thành phần có thể bị lỗi và có thông tin không hoàn hảo về việc liệu một thành phần có bị lỗi hay không.</a:t>
            </a:r>
            <a:endParaRPr sz="1800">
              <a:latin typeface="Trebuchet MS"/>
              <a:ea typeface="Trebuchet MS"/>
              <a:cs typeface="Trebuchet MS"/>
              <a:sym typeface="Trebuchet MS"/>
            </a:endParaRPr>
          </a:p>
          <a:p>
            <a:pPr marL="285750" marR="0" lvl="0" indent="-285750" algn="l" rtl="0">
              <a:lnSpc>
                <a:spcPct val="100000"/>
              </a:lnSpc>
              <a:spcBef>
                <a:spcPts val="0"/>
              </a:spcBef>
              <a:spcAft>
                <a:spcPts val="0"/>
              </a:spcAft>
              <a:buSzPts val="1400"/>
              <a:buFont typeface="Courier New"/>
              <a:buChar char="o"/>
            </a:pPr>
            <a:r>
              <a:rPr lang="en-US" sz="1800">
                <a:latin typeface="Trebuchet MS"/>
                <a:ea typeface="Trebuchet MS"/>
                <a:cs typeface="Trebuchet MS"/>
                <a:sym typeface="Trebuchet MS"/>
              </a:rPr>
              <a:t>Mục tiêu của BFT là bảo vệ khỏi các lỗi của các thành phần hệ thống có hoặc không có triệu chứng ngăn cản các thành phần khác của hệ thống đạt được thỏa thuận giữa chúng, trong đó cần có sự thỏa thuận như vậy để hệ thống hoạt động chính xác.</a:t>
            </a:r>
            <a:endParaRPr sz="1800">
              <a:latin typeface="Trebuchet MS"/>
              <a:ea typeface="Trebuchet MS"/>
              <a:cs typeface="Trebuchet MS"/>
              <a:sym typeface="Trebuchet MS"/>
            </a:endParaRPr>
          </a:p>
        </p:txBody>
      </p:sp>
      <p:sp>
        <p:nvSpPr>
          <p:cNvPr id="524" name="Google Shape;524;p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2" name="Google Shape;532;p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3" name="Google Shape;533;p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0"/>
        <p:cNvGrpSpPr/>
        <p:nvPr/>
      </p:nvGrpSpPr>
      <p:grpSpPr>
        <a:xfrm>
          <a:off x="0" y="0"/>
          <a:ext cx="0" cy="0"/>
          <a:chOff x="0" y="0"/>
          <a:chExt cx="0" cy="0"/>
        </a:xfrm>
      </p:grpSpPr>
      <p:sp>
        <p:nvSpPr>
          <p:cNvPr id="541" name="Google Shape;541;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2" name="Google Shape;542;p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19685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543" name="Google Shape;543;p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248bd5e9cf5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1" name="Google Shape;551;g248bd5e9cf5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19685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552" name="Google Shape;552;g248bd5e9cf5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r>
              <a:rPr lang="en-US" sz="1800">
                <a:solidFill>
                  <a:srgbClr val="6387B8"/>
                </a:solidFill>
              </a:rPr>
              <a:t>This image explains the difference between proof-of-work and proof-of-stake.</a:t>
            </a:r>
            <a:endParaRPr sz="1800">
              <a:solidFill>
                <a:srgbClr val="6387B8"/>
              </a:solidFill>
            </a:endParaRPr>
          </a:p>
        </p:txBody>
      </p:sp>
      <p:sp>
        <p:nvSpPr>
          <p:cNvPr id="561" name="Google Shape;561;p4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8"/>
        <p:cNvGrpSpPr/>
        <p:nvPr/>
      </p:nvGrpSpPr>
      <p:grpSpPr>
        <a:xfrm>
          <a:off x="0" y="0"/>
          <a:ext cx="0" cy="0"/>
          <a:chOff x="0" y="0"/>
          <a:chExt cx="0" cy="0"/>
        </a:xfrm>
      </p:grpSpPr>
      <p:sp>
        <p:nvSpPr>
          <p:cNvPr id="569" name="Google Shape;569;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0" name="Google Shape;570;p4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71" name="Google Shape;571;p4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9" name="Google Shape;579;p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0" name="Google Shape;580;p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9" name="Google Shape;589;p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590" name="Google Shape;590;p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7"/>
        <p:cNvGrpSpPr/>
        <p:nvPr/>
      </p:nvGrpSpPr>
      <p:grpSpPr>
        <a:xfrm>
          <a:off x="0" y="0"/>
          <a:ext cx="0" cy="0"/>
          <a:chOff x="0" y="0"/>
          <a:chExt cx="0" cy="0"/>
        </a:xfrm>
      </p:grpSpPr>
      <p:sp>
        <p:nvSpPr>
          <p:cNvPr id="598" name="Google Shape;598;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99" name="Google Shape;599;p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600" name="Google Shape;600;p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Thuật ngữ Blockchain</a:t>
            </a:r>
            <a:endParaRPr/>
          </a:p>
        </p:txBody>
      </p:sp>
      <p:sp>
        <p:nvSpPr>
          <p:cNvPr id="113" name="Google Shape;113;p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9" name="Google Shape;609;p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endParaRPr sz="1800">
              <a:solidFill>
                <a:srgbClr val="6387B8"/>
              </a:solidFill>
            </a:endParaRPr>
          </a:p>
        </p:txBody>
      </p:sp>
      <p:sp>
        <p:nvSpPr>
          <p:cNvPr id="610" name="Google Shape;610;p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9" name="Google Shape;619;p5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r>
              <a:rPr lang="en-US" sz="1800" b="0">
                <a:solidFill>
                  <a:srgbClr val="6387B8"/>
                </a:solidFill>
              </a:rPr>
              <a:t>Every block is stocked in a file, and this chart shows the header of a block containing a mining pool name: HaoBTC.</a:t>
            </a:r>
            <a:endParaRPr sz="1800" b="0">
              <a:solidFill>
                <a:srgbClr val="6387B8"/>
              </a:solidFill>
            </a:endParaRPr>
          </a:p>
        </p:txBody>
      </p:sp>
      <p:sp>
        <p:nvSpPr>
          <p:cNvPr id="620" name="Google Shape;620;p5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p5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9" name="Google Shape;629;p5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30" name="Google Shape;630;p5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p5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39" name="Google Shape;639;p5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Courier New"/>
              <a:buNone/>
            </a:pPr>
            <a:r>
              <a:rPr lang="en-US" sz="1350">
                <a:highlight>
                  <a:srgbClr val="F7F7F7"/>
                </a:highlight>
                <a:latin typeface="Roboto"/>
                <a:ea typeface="Roboto"/>
                <a:cs typeface="Roboto"/>
                <a:sym typeface="Roboto"/>
              </a:rPr>
              <a:t> IBM Food Trust/R3 Corda.</a:t>
            </a:r>
            <a:endParaRPr sz="1800" u="sng"/>
          </a:p>
          <a:p>
            <a:pPr marL="285750" marR="0" lvl="0" indent="-285750" algn="l" rtl="0">
              <a:lnSpc>
                <a:spcPct val="100000"/>
              </a:lnSpc>
              <a:spcBef>
                <a:spcPts val="0"/>
              </a:spcBef>
              <a:spcAft>
                <a:spcPts val="0"/>
              </a:spcAft>
              <a:buClr>
                <a:srgbClr val="000000"/>
              </a:buClr>
              <a:buSzPts val="1400"/>
              <a:buFont typeface="Courier New"/>
              <a:buChar char="o"/>
            </a:pPr>
            <a:r>
              <a:rPr lang="en-US" sz="1800"/>
              <a:t>You can run your own “private” blockchain. You can edit the code, for example you can run your custom Ethereum blockchain (mining difficulty, updates…). Some parts of code are useless (crypto-currency useless without crypto-economics). Without “network effect”, a private blockchain is useless.</a:t>
            </a:r>
            <a:endParaRPr/>
          </a:p>
        </p:txBody>
      </p:sp>
      <p:sp>
        <p:nvSpPr>
          <p:cNvPr id="640" name="Google Shape;640;p5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9" name="Google Shape;649;p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6" name="Google Shape;656;p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7" name="Google Shape;657;p5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66" name="Google Shape;666;p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5" name="Google Shape;675;p5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76" name="Google Shape;676;p5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3" name="Google Shape;683;p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4" name="Google Shape;684;p5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8" name="Google Shape;738;p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39" name="Google Shape;739;p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Hệ thống kế toán chia sẻ thô sơ</a:t>
            </a:r>
            <a:endParaRPr/>
          </a:p>
        </p:txBody>
      </p:sp>
      <p:sp>
        <p:nvSpPr>
          <p:cNvPr id="123" name="Google Shape;123;p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p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48" name="Google Shape;748;p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9" name="Google Shape;749;p5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4"/>
        <p:cNvGrpSpPr/>
        <p:nvPr/>
      </p:nvGrpSpPr>
      <p:grpSpPr>
        <a:xfrm>
          <a:off x="0" y="0"/>
          <a:ext cx="0" cy="0"/>
          <a:chOff x="0" y="0"/>
          <a:chExt cx="0" cy="0"/>
        </a:xfrm>
      </p:grpSpPr>
      <p:sp>
        <p:nvSpPr>
          <p:cNvPr id="755" name="Google Shape;755;p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6" name="Google Shape;756;p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57" name="Google Shape;757;p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5" name="Google Shape;765;p6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6" name="Google Shape;766;p6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5" name="Google Shape;775;p6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latin typeface="Trebuchet MS"/>
                <a:ea typeface="Trebuchet MS"/>
                <a:cs typeface="Trebuchet MS"/>
                <a:sym typeface="Trebuchet MS"/>
              </a:rPr>
              <a:t>Lottery without smart contract</a:t>
            </a:r>
            <a:r>
              <a:rPr lang="en-US" sz="1200">
                <a:latin typeface="Calibri"/>
                <a:ea typeface="Calibri"/>
                <a:cs typeface="Calibri"/>
                <a:sym typeface="Calibri"/>
              </a:rPr>
              <a:t>: a complex ecosystem of stakeholders, laws, processes and documents to embed trust in interactions, and protect people in case of breaches.</a:t>
            </a:r>
            <a:endParaRPr/>
          </a:p>
        </p:txBody>
      </p:sp>
      <p:sp>
        <p:nvSpPr>
          <p:cNvPr id="776" name="Google Shape;776;p6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5"/>
        <p:cNvGrpSpPr/>
        <p:nvPr/>
      </p:nvGrpSpPr>
      <p:grpSpPr>
        <a:xfrm>
          <a:off x="0" y="0"/>
          <a:ext cx="0" cy="0"/>
          <a:chOff x="0" y="0"/>
          <a:chExt cx="0" cy="0"/>
        </a:xfrm>
      </p:grpSpPr>
      <p:sp>
        <p:nvSpPr>
          <p:cNvPr id="806" name="Google Shape;806;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07" name="Google Shape;807;p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200">
                <a:latin typeface="Trebuchet MS"/>
                <a:ea typeface="Trebuchet MS"/>
                <a:cs typeface="Trebuchet MS"/>
                <a:sym typeface="Trebuchet MS"/>
              </a:rPr>
              <a:t>Lottery with smart contract</a:t>
            </a:r>
            <a:r>
              <a:rPr lang="en-US" sz="1200">
                <a:latin typeface="Calibri"/>
                <a:ea typeface="Calibri"/>
                <a:cs typeface="Calibri"/>
                <a:sym typeface="Calibri"/>
              </a:rPr>
              <a:t>: smart contract technology allows all the participants to interact in a trustless way, where technology prevents breaches of agreements.</a:t>
            </a:r>
            <a:endParaRPr/>
          </a:p>
          <a:p>
            <a:pPr marL="0" marR="0" lvl="0" indent="0" algn="l" rtl="0">
              <a:lnSpc>
                <a:spcPct val="100000"/>
              </a:lnSpc>
              <a:spcBef>
                <a:spcPts val="0"/>
              </a:spcBef>
              <a:spcAft>
                <a:spcPts val="0"/>
              </a:spcAft>
              <a:buClr>
                <a:srgbClr val="000000"/>
              </a:buClr>
              <a:buSzPts val="1400"/>
              <a:buFont typeface="Arial"/>
              <a:buNone/>
            </a:pPr>
            <a:endParaRPr sz="1200">
              <a:latin typeface="Calibri"/>
              <a:ea typeface="Calibri"/>
              <a:cs typeface="Calibri"/>
              <a:sym typeface="Calibri"/>
            </a:endParaRPr>
          </a:p>
        </p:txBody>
      </p:sp>
      <p:sp>
        <p:nvSpPr>
          <p:cNvPr id="808" name="Google Shape;808;p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9"/>
        <p:cNvGrpSpPr/>
        <p:nvPr/>
      </p:nvGrpSpPr>
      <p:grpSpPr>
        <a:xfrm>
          <a:off x="0" y="0"/>
          <a:ext cx="0" cy="0"/>
          <a:chOff x="0" y="0"/>
          <a:chExt cx="0" cy="0"/>
        </a:xfrm>
      </p:grpSpPr>
      <p:sp>
        <p:nvSpPr>
          <p:cNvPr id="830" name="Google Shape;830;p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1" name="Google Shape;831;p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32" name="Google Shape;832;p6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5" name="Google Shape;865;p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66" name="Google Shape;866;p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4"/>
        <p:cNvGrpSpPr/>
        <p:nvPr/>
      </p:nvGrpSpPr>
      <p:grpSpPr>
        <a:xfrm>
          <a:off x="0" y="0"/>
          <a:ext cx="0" cy="0"/>
          <a:chOff x="0" y="0"/>
          <a:chExt cx="0" cy="0"/>
        </a:xfrm>
      </p:grpSpPr>
      <p:sp>
        <p:nvSpPr>
          <p:cNvPr id="895" name="Google Shape;895;p6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6" name="Google Shape;896;p6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97" name="Google Shape;897;p6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3"/>
        <p:cNvGrpSpPr/>
        <p:nvPr/>
      </p:nvGrpSpPr>
      <p:grpSpPr>
        <a:xfrm>
          <a:off x="0" y="0"/>
          <a:ext cx="0" cy="0"/>
          <a:chOff x="0" y="0"/>
          <a:chExt cx="0" cy="0"/>
        </a:xfrm>
      </p:grpSpPr>
      <p:sp>
        <p:nvSpPr>
          <p:cNvPr id="934" name="Google Shape;934;p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35" name="Google Shape;935;p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6" name="Google Shape;936;p6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1"/>
        <p:cNvGrpSpPr/>
        <p:nvPr/>
      </p:nvGrpSpPr>
      <p:grpSpPr>
        <a:xfrm>
          <a:off x="0" y="0"/>
          <a:ext cx="0" cy="0"/>
          <a:chOff x="0" y="0"/>
          <a:chExt cx="0" cy="0"/>
        </a:xfrm>
      </p:grpSpPr>
      <p:sp>
        <p:nvSpPr>
          <p:cNvPr id="942" name="Google Shape;942;p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43" name="Google Shape;943;p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44" name="Google Shape;944;p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This slide explains in detail what Blockchain is in actual fact.</a:t>
            </a:r>
            <a:endParaRPr/>
          </a:p>
        </p:txBody>
      </p:sp>
      <p:sp>
        <p:nvSpPr>
          <p:cNvPr id="133" name="Google Shape;133;p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 name="Google Shape;151;p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SzPts val="1400"/>
              <a:buFont typeface="Courier New"/>
              <a:buChar char="o"/>
            </a:pPr>
            <a:r>
              <a:rPr lang="en-US" sz="1800" b="1" i="0">
                <a:latin typeface="Trebuchet MS"/>
                <a:ea typeface="Trebuchet MS"/>
                <a:cs typeface="Trebuchet MS"/>
                <a:sym typeface="Trebuchet MS"/>
              </a:rPr>
              <a:t>Centralised Ledger: </a:t>
            </a:r>
            <a:endParaRPr/>
          </a:p>
          <a:p>
            <a:pPr marL="285750" lvl="0" indent="-285750" algn="l" rtl="0">
              <a:lnSpc>
                <a:spcPct val="100000"/>
              </a:lnSpc>
              <a:spcBef>
                <a:spcPts val="0"/>
              </a:spcBef>
              <a:spcAft>
                <a:spcPts val="0"/>
              </a:spcAft>
              <a:buSzPts val="1400"/>
              <a:buFont typeface="Arial"/>
              <a:buChar char="•"/>
            </a:pPr>
            <a:r>
              <a:rPr lang="en-US" sz="1800" b="0" i="0">
                <a:latin typeface="Trebuchet MS"/>
                <a:ea typeface="Trebuchet MS"/>
                <a:cs typeface="Trebuchet MS"/>
                <a:sym typeface="Trebuchet MS"/>
              </a:rPr>
              <a:t>Most companies currently use a centralised database that lives in a fixed location. </a:t>
            </a:r>
            <a:endParaRPr/>
          </a:p>
          <a:p>
            <a:pPr marL="285750" lvl="0" indent="-285750" algn="l" rtl="0">
              <a:lnSpc>
                <a:spcPct val="100000"/>
              </a:lnSpc>
              <a:spcBef>
                <a:spcPts val="0"/>
              </a:spcBef>
              <a:spcAft>
                <a:spcPts val="0"/>
              </a:spcAft>
              <a:buSzPts val="1400"/>
              <a:buFont typeface="Arial"/>
              <a:buChar char="•"/>
            </a:pPr>
            <a:r>
              <a:rPr lang="en-US" sz="1800" b="0" i="0">
                <a:latin typeface="Trebuchet MS"/>
                <a:ea typeface="Trebuchet MS"/>
                <a:cs typeface="Trebuchet MS"/>
                <a:sym typeface="Trebuchet MS"/>
              </a:rPr>
              <a:t>A centralised database essentially has a single point of failure. </a:t>
            </a:r>
            <a:endParaRPr/>
          </a:p>
          <a:p>
            <a:pPr marL="285750" lvl="0" indent="-196850" algn="l" rtl="0">
              <a:lnSpc>
                <a:spcPct val="100000"/>
              </a:lnSpc>
              <a:spcBef>
                <a:spcPts val="0"/>
              </a:spcBef>
              <a:spcAft>
                <a:spcPts val="0"/>
              </a:spcAft>
              <a:buSzPts val="1400"/>
              <a:buFont typeface="Arial"/>
              <a:buNone/>
            </a:pPr>
            <a:endParaRPr sz="1800" b="0" i="0">
              <a:latin typeface="Trebuchet MS"/>
              <a:ea typeface="Trebuchet MS"/>
              <a:cs typeface="Trebuchet MS"/>
              <a:sym typeface="Trebuchet MS"/>
            </a:endParaRPr>
          </a:p>
          <a:p>
            <a:pPr marL="285750" lvl="0" indent="-285750" algn="l" rtl="0">
              <a:lnSpc>
                <a:spcPct val="100000"/>
              </a:lnSpc>
              <a:spcBef>
                <a:spcPts val="0"/>
              </a:spcBef>
              <a:spcAft>
                <a:spcPts val="0"/>
              </a:spcAft>
              <a:buSzPts val="1400"/>
              <a:buFont typeface="Courier New"/>
              <a:buChar char="o"/>
            </a:pPr>
            <a:r>
              <a:rPr lang="en-US" sz="1800" b="1" i="0">
                <a:latin typeface="Trebuchet MS"/>
                <a:ea typeface="Trebuchet MS"/>
                <a:cs typeface="Trebuchet MS"/>
                <a:sym typeface="Trebuchet MS"/>
              </a:rPr>
              <a:t>Distributed Ledger:</a:t>
            </a:r>
            <a:endParaRPr/>
          </a:p>
          <a:p>
            <a:pPr marL="285750" lvl="0" indent="-285750" algn="l" rtl="0">
              <a:lnSpc>
                <a:spcPct val="100000"/>
              </a:lnSpc>
              <a:spcBef>
                <a:spcPts val="0"/>
              </a:spcBef>
              <a:spcAft>
                <a:spcPts val="0"/>
              </a:spcAft>
              <a:buSzPts val="1400"/>
              <a:buFont typeface="Arial"/>
              <a:buChar char="•"/>
            </a:pPr>
            <a:r>
              <a:rPr lang="en-US" sz="1800" b="0" i="0">
                <a:latin typeface="Trebuchet MS"/>
                <a:ea typeface="Trebuchet MS"/>
                <a:cs typeface="Trebuchet MS"/>
                <a:sym typeface="Trebuchet MS"/>
              </a:rPr>
              <a:t>A database that exists across </a:t>
            </a:r>
            <a:r>
              <a:rPr lang="en-US" sz="1800" b="1" i="0">
                <a:latin typeface="Trebuchet MS"/>
                <a:ea typeface="Trebuchet MS"/>
                <a:cs typeface="Trebuchet MS"/>
                <a:sym typeface="Trebuchet MS"/>
              </a:rPr>
              <a:t>several locations </a:t>
            </a:r>
            <a:r>
              <a:rPr lang="en-US" sz="1800" b="0" i="0">
                <a:latin typeface="Trebuchet MS"/>
                <a:ea typeface="Trebuchet MS"/>
                <a:cs typeface="Trebuchet MS"/>
                <a:sym typeface="Trebuchet MS"/>
              </a:rPr>
              <a:t>or among </a:t>
            </a:r>
            <a:r>
              <a:rPr lang="en-US" sz="1800" b="1" i="0">
                <a:latin typeface="Trebuchet MS"/>
                <a:ea typeface="Trebuchet MS"/>
                <a:cs typeface="Trebuchet MS"/>
                <a:sym typeface="Trebuchet MS"/>
              </a:rPr>
              <a:t>multiple participants</a:t>
            </a:r>
            <a:r>
              <a:rPr lang="en-US" sz="1800" b="0" i="0">
                <a:latin typeface="Trebuchet MS"/>
                <a:ea typeface="Trebuchet MS"/>
                <a:cs typeface="Trebuchet MS"/>
                <a:sym typeface="Trebuchet MS"/>
              </a:rPr>
              <a:t>, </a:t>
            </a:r>
            <a:r>
              <a:rPr lang="en-US" sz="1800" b="1" i="0">
                <a:latin typeface="Trebuchet MS"/>
                <a:ea typeface="Trebuchet MS"/>
                <a:cs typeface="Trebuchet MS"/>
                <a:sym typeface="Trebuchet MS"/>
              </a:rPr>
              <a:t>decentralized</a:t>
            </a:r>
            <a:r>
              <a:rPr lang="en-US" sz="1800" b="0" i="0">
                <a:latin typeface="Trebuchet MS"/>
                <a:ea typeface="Trebuchet MS"/>
                <a:cs typeface="Trebuchet MS"/>
                <a:sym typeface="Trebuchet MS"/>
              </a:rPr>
              <a:t> to eliminate the need for a central authority or intermediary to process, validate or authenticate transactions. </a:t>
            </a:r>
            <a:endParaRPr/>
          </a:p>
          <a:p>
            <a:pPr marL="285750" lvl="0" indent="-285750" algn="l" rtl="0">
              <a:lnSpc>
                <a:spcPct val="100000"/>
              </a:lnSpc>
              <a:spcBef>
                <a:spcPts val="0"/>
              </a:spcBef>
              <a:spcAft>
                <a:spcPts val="0"/>
              </a:spcAft>
              <a:buSzPts val="1400"/>
              <a:buFont typeface="Arial"/>
              <a:buChar char="•"/>
            </a:pPr>
            <a:r>
              <a:rPr lang="en-US" sz="1800" b="0" i="0">
                <a:latin typeface="Trebuchet MS"/>
                <a:ea typeface="Trebuchet MS"/>
                <a:cs typeface="Trebuchet MS"/>
                <a:sym typeface="Trebuchet MS"/>
              </a:rPr>
              <a:t>The records are only ever stored in the ledger when the </a:t>
            </a:r>
            <a:r>
              <a:rPr lang="en-US" sz="1800" b="1" i="0">
                <a:latin typeface="Trebuchet MS"/>
                <a:ea typeface="Trebuchet MS"/>
                <a:cs typeface="Trebuchet MS"/>
                <a:sym typeface="Trebuchet MS"/>
              </a:rPr>
              <a:t>consensus</a:t>
            </a:r>
            <a:r>
              <a:rPr lang="en-US" sz="1800" b="0" i="0">
                <a:latin typeface="Trebuchet MS"/>
                <a:ea typeface="Trebuchet MS"/>
                <a:cs typeface="Trebuchet MS"/>
                <a:sym typeface="Trebuchet MS"/>
              </a:rPr>
              <a:t> has been reached by the parties involved.</a:t>
            </a:r>
            <a:endParaRPr/>
          </a:p>
        </p:txBody>
      </p:sp>
      <p:sp>
        <p:nvSpPr>
          <p:cNvPr id="152" name="Google Shape;152;p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1" name="Google Shape;161;p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ts val="1400"/>
              <a:buFont typeface="Courier New"/>
              <a:buChar char="o"/>
            </a:pPr>
            <a:r>
              <a:rPr lang="en-US" sz="1800"/>
              <a:t>Các nút tổng hợp các giao dịch được xác thực thành các Khối</a:t>
            </a:r>
            <a:endParaRPr sz="1800"/>
          </a:p>
          <a:p>
            <a:pPr marL="285750" marR="0" lvl="0" indent="-285750" algn="l" rtl="0">
              <a:lnSpc>
                <a:spcPct val="100000"/>
              </a:lnSpc>
              <a:spcBef>
                <a:spcPts val="0"/>
              </a:spcBef>
              <a:spcAft>
                <a:spcPts val="0"/>
              </a:spcAft>
              <a:buClr>
                <a:srgbClr val="000000"/>
              </a:buClr>
              <a:buSzPts val="1400"/>
              <a:buFont typeface="Courier New"/>
              <a:buChar char="o"/>
            </a:pPr>
            <a:r>
              <a:rPr lang="en-US" sz="1800"/>
              <a:t>(from users to nodes until the block is validated and added into the chain).</a:t>
            </a:r>
            <a:endParaRPr/>
          </a:p>
          <a:p>
            <a:pPr marL="0" marR="0" lvl="0" indent="0" algn="l" rtl="0">
              <a:lnSpc>
                <a:spcPct val="100000"/>
              </a:lnSpc>
              <a:spcBef>
                <a:spcPts val="0"/>
              </a:spcBef>
              <a:spcAft>
                <a:spcPts val="0"/>
              </a:spcAft>
              <a:buClr>
                <a:srgbClr val="000000"/>
              </a:buClr>
              <a:buSzPts val="1400"/>
              <a:buFont typeface="Courier New"/>
              <a:buNone/>
            </a:pPr>
            <a:endParaRPr sz="1800" b="1"/>
          </a:p>
          <a:p>
            <a:pPr marL="0" marR="0" lvl="0" indent="0" algn="l" rtl="0">
              <a:lnSpc>
                <a:spcPct val="100000"/>
              </a:lnSpc>
              <a:spcBef>
                <a:spcPts val="0"/>
              </a:spcBef>
              <a:spcAft>
                <a:spcPts val="0"/>
              </a:spcAft>
              <a:buClr>
                <a:srgbClr val="000000"/>
              </a:buClr>
              <a:buSzPts val="1400"/>
              <a:buFont typeface="Courier New"/>
              <a:buNone/>
            </a:pPr>
            <a:r>
              <a:rPr lang="en-US" sz="1800" b="1"/>
              <a:t>Source: “A brief introduction to blockchain”, Nancy LIAO, 2005 </a:t>
            </a:r>
            <a:endParaRPr/>
          </a:p>
        </p:txBody>
      </p:sp>
      <p:sp>
        <p:nvSpPr>
          <p:cNvPr id="162" name="Google Shape;162;p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rain&amp;AssesMaterial">
  <p:cSld name="Train&amp;AssesMaterial">
    <p:spTree>
      <p:nvGrpSpPr>
        <p:cNvPr id="1" name="Shape 28"/>
        <p:cNvGrpSpPr/>
        <p:nvPr/>
      </p:nvGrpSpPr>
      <p:grpSpPr>
        <a:xfrm>
          <a:off x="0" y="0"/>
          <a:ext cx="0" cy="0"/>
          <a:chOff x="0" y="0"/>
          <a:chExt cx="0" cy="0"/>
        </a:xfrm>
      </p:grpSpPr>
      <p:sp>
        <p:nvSpPr>
          <p:cNvPr id="29" name="Google Shape;29;p71"/>
          <p:cNvSpPr txBox="1"/>
          <p:nvPr/>
        </p:nvSpPr>
        <p:spPr>
          <a:xfrm>
            <a:off x="554700" y="397800"/>
            <a:ext cx="9681900" cy="1129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0" name="Google Shape;30;p71"/>
          <p:cNvSpPr txBox="1"/>
          <p:nvPr/>
        </p:nvSpPr>
        <p:spPr>
          <a:xfrm>
            <a:off x="554700" y="1961050"/>
            <a:ext cx="9681900" cy="39165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extLst>
    <p:ext uri="{DCECCB84-F9BA-43D5-87BE-67443E8EF086}">
      <p15:sldGuideLst xmlns:p15="http://schemas.microsoft.com/office/powerpoint/2012/main">
        <p15:guide id="1" orient="horz" pos="2568">
          <p15:clr>
            <a:srgbClr val="FBAE40"/>
          </p15:clr>
        </p15:guide>
        <p15:guide id="2" pos="3840">
          <p15:clr>
            <a:srgbClr val="FBAE40"/>
          </p15:clr>
        </p15:guide>
        <p15:guide id="3" orient="horz" pos="3090">
          <p15:clr>
            <a:srgbClr val="FBAE40"/>
          </p15:clr>
        </p15:guide>
        <p15:guide id="4" orient="horz" pos="2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Module">
  <p:cSld name="Module">
    <p:spTree>
      <p:nvGrpSpPr>
        <p:cNvPr id="1" name="Shape 46"/>
        <p:cNvGrpSpPr/>
        <p:nvPr/>
      </p:nvGrpSpPr>
      <p:grpSpPr>
        <a:xfrm>
          <a:off x="0" y="0"/>
          <a:ext cx="0" cy="0"/>
          <a:chOff x="0" y="0"/>
          <a:chExt cx="0" cy="0"/>
        </a:xfrm>
      </p:grpSpPr>
      <p:sp>
        <p:nvSpPr>
          <p:cNvPr id="47" name="Google Shape;47;p73"/>
          <p:cNvSpPr txBox="1"/>
          <p:nvPr/>
        </p:nvSpPr>
        <p:spPr>
          <a:xfrm>
            <a:off x="838200" y="176928"/>
            <a:ext cx="1269049" cy="46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6387B8"/>
                </a:solidFill>
                <a:latin typeface="Trebuchet MS"/>
                <a:ea typeface="Trebuchet MS"/>
                <a:cs typeface="Trebuchet MS"/>
                <a:sym typeface="Trebuchet MS"/>
              </a:rPr>
              <a:t>Module</a:t>
            </a:r>
            <a:endParaRPr sz="2400" b="1" i="0" u="none" strike="noStrike" cap="none">
              <a:solidFill>
                <a:srgbClr val="6387B8"/>
              </a:solidFill>
              <a:highlight>
                <a:srgbClr val="FFFF00"/>
              </a:highlight>
              <a:latin typeface="Trebuchet MS"/>
              <a:ea typeface="Trebuchet MS"/>
              <a:cs typeface="Trebuchet MS"/>
              <a:sym typeface="Trebuchet MS"/>
            </a:endParaRPr>
          </a:p>
        </p:txBody>
      </p:sp>
      <p:sp>
        <p:nvSpPr>
          <p:cNvPr id="48" name="Google Shape;48;p73"/>
          <p:cNvSpPr txBox="1">
            <a:spLocks noGrp="1"/>
          </p:cNvSpPr>
          <p:nvPr>
            <p:ph type="body" idx="1"/>
          </p:nvPr>
        </p:nvSpPr>
        <p:spPr>
          <a:xfrm>
            <a:off x="2185526" y="226262"/>
            <a:ext cx="428322" cy="36933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accent1"/>
              </a:buClr>
              <a:buSzPts val="1440"/>
              <a:buFont typeface="Trebuchet MS"/>
              <a:buNone/>
              <a:defRPr sz="1800" b="0" i="0" u="none" strike="noStrike" cap="none">
                <a:solidFill>
                  <a:srgbClr val="6387B8"/>
                </a:solidFill>
                <a:latin typeface="Trebuchet MS"/>
                <a:ea typeface="Trebuchet MS"/>
                <a:cs typeface="Trebuchet MS"/>
                <a:sym typeface="Trebuchet MS"/>
              </a:defRPr>
            </a:lvl1pPr>
            <a:lvl2pPr marL="914400" marR="0" lvl="1" indent="-228600" algn="l">
              <a:lnSpc>
                <a:spcPct val="100000"/>
              </a:lnSpc>
              <a:spcBef>
                <a:spcPts val="1000"/>
              </a:spcBef>
              <a:spcAft>
                <a:spcPts val="0"/>
              </a:spcAft>
              <a:buClr>
                <a:schemeClr val="accent1"/>
              </a:buClr>
              <a:buSzPts val="1600"/>
              <a:buFont typeface="Noto Sans Symbols"/>
              <a:buNone/>
              <a:defRPr sz="2000" b="0" i="0" u="none" strike="noStrike" cap="none">
                <a:solidFill>
                  <a:srgbClr val="888888"/>
                </a:solidFill>
                <a:latin typeface="Trebuchet MS"/>
                <a:ea typeface="Trebuchet MS"/>
                <a:cs typeface="Trebuchet MS"/>
                <a:sym typeface="Trebuchet MS"/>
              </a:defRPr>
            </a:lvl2pPr>
            <a:lvl3pPr marL="1371600" marR="0" lvl="2" indent="-228600" algn="l">
              <a:lnSpc>
                <a:spcPct val="100000"/>
              </a:lnSpc>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3pPr>
            <a:lvl4pPr marL="1828800" marR="0" lvl="3"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4pPr>
            <a:lvl5pPr marL="2286000" marR="0" lvl="4"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5pPr>
            <a:lvl6pPr marL="2743200" marR="0" lvl="5"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6pPr>
            <a:lvl7pPr marL="3200400" marR="0" lvl="6"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7pPr>
            <a:lvl8pPr marL="3657600" marR="0" lvl="7"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8pPr>
            <a:lvl9pPr marL="4114800" marR="0" lvl="8"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9pPr>
          </a:lstStyle>
          <a:p>
            <a:endParaRPr/>
          </a:p>
        </p:txBody>
      </p:sp>
      <p:sp>
        <p:nvSpPr>
          <p:cNvPr id="49" name="Google Shape;49;p73"/>
          <p:cNvSpPr txBox="1">
            <a:spLocks noGrp="1"/>
          </p:cNvSpPr>
          <p:nvPr>
            <p:ph type="body" idx="2"/>
          </p:nvPr>
        </p:nvSpPr>
        <p:spPr>
          <a:xfrm>
            <a:off x="3202787" y="226262"/>
            <a:ext cx="1577676" cy="36933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accent1"/>
              </a:buClr>
              <a:buSzPts val="1440"/>
              <a:buFont typeface="Trebuchet MS"/>
              <a:buNone/>
              <a:defRPr sz="1800" b="0" i="0" u="none" strike="noStrike" cap="none">
                <a:solidFill>
                  <a:srgbClr val="6387B8"/>
                </a:solidFill>
                <a:latin typeface="Trebuchet MS"/>
                <a:ea typeface="Trebuchet MS"/>
                <a:cs typeface="Trebuchet MS"/>
                <a:sym typeface="Trebuchet MS"/>
              </a:defRPr>
            </a:lvl1pPr>
            <a:lvl2pPr marL="914400" marR="0" lvl="1" indent="-228600" algn="l">
              <a:lnSpc>
                <a:spcPct val="100000"/>
              </a:lnSpc>
              <a:spcBef>
                <a:spcPts val="1000"/>
              </a:spcBef>
              <a:spcAft>
                <a:spcPts val="0"/>
              </a:spcAft>
              <a:buClr>
                <a:schemeClr val="accent1"/>
              </a:buClr>
              <a:buSzPts val="1600"/>
              <a:buFont typeface="Noto Sans Symbols"/>
              <a:buNone/>
              <a:defRPr sz="2000" b="0" i="0" u="none" strike="noStrike" cap="none">
                <a:solidFill>
                  <a:srgbClr val="888888"/>
                </a:solidFill>
                <a:latin typeface="Trebuchet MS"/>
                <a:ea typeface="Trebuchet MS"/>
                <a:cs typeface="Trebuchet MS"/>
                <a:sym typeface="Trebuchet MS"/>
              </a:defRPr>
            </a:lvl2pPr>
            <a:lvl3pPr marL="1371600" marR="0" lvl="2" indent="-228600" algn="l">
              <a:lnSpc>
                <a:spcPct val="100000"/>
              </a:lnSpc>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3pPr>
            <a:lvl4pPr marL="1828800" marR="0" lvl="3"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4pPr>
            <a:lvl5pPr marL="2286000" marR="0" lvl="4"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5pPr>
            <a:lvl6pPr marL="2743200" marR="0" lvl="5"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6pPr>
            <a:lvl7pPr marL="3200400" marR="0" lvl="6"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7pPr>
            <a:lvl8pPr marL="3657600" marR="0" lvl="7"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8pPr>
            <a:lvl9pPr marL="4114800" marR="0" lvl="8"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9pPr>
          </a:lstStyle>
          <a:p>
            <a:endParaRPr/>
          </a:p>
        </p:txBody>
      </p:sp>
      <p:sp>
        <p:nvSpPr>
          <p:cNvPr id="50" name="Google Shape;50;p73"/>
          <p:cNvSpPr txBox="1">
            <a:spLocks noGrp="1"/>
          </p:cNvSpPr>
          <p:nvPr>
            <p:ph type="body" idx="3"/>
          </p:nvPr>
        </p:nvSpPr>
        <p:spPr>
          <a:xfrm>
            <a:off x="838200" y="1105261"/>
            <a:ext cx="8435802" cy="4876153"/>
          </a:xfrm>
          <a:prstGeom prst="rect">
            <a:avLst/>
          </a:prstGeom>
          <a:noFill/>
          <a:ln>
            <a:noFill/>
          </a:ln>
        </p:spPr>
        <p:txBody>
          <a:bodyPr spcFirstLastPara="1" wrap="square" lIns="91425" tIns="45700" rIns="91425" bIns="45700" anchor="t" anchorCtr="0">
            <a:noAutofit/>
          </a:bodyPr>
          <a:lstStyle>
            <a:lvl1pPr marL="457200" marR="0" lvl="0" indent="-330200" algn="l">
              <a:lnSpc>
                <a:spcPct val="100000"/>
              </a:lnSpc>
              <a:spcBef>
                <a:spcPts val="1000"/>
              </a:spcBef>
              <a:spcAft>
                <a:spcPts val="0"/>
              </a:spcAft>
              <a:buClr>
                <a:schemeClr val="accent1"/>
              </a:buClr>
              <a:buSzPts val="1600"/>
              <a:buFont typeface="Trebuchet MS"/>
              <a:buAutoNum type="romanLcPeriod"/>
              <a:defRPr sz="2000" b="0" i="0" u="none" strike="noStrike" cap="none">
                <a:solidFill>
                  <a:srgbClr val="6387B8"/>
                </a:solidFill>
                <a:latin typeface="Trebuchet MS"/>
                <a:ea typeface="Trebuchet MS"/>
                <a:cs typeface="Trebuchet MS"/>
                <a:sym typeface="Trebuchet MS"/>
              </a:defRPr>
            </a:lvl1pPr>
            <a:lvl2pPr marL="914400" marR="0" lvl="1" indent="-320040" algn="l">
              <a:lnSpc>
                <a:spcPct val="100000"/>
              </a:lnSpc>
              <a:spcBef>
                <a:spcPts val="1000"/>
              </a:spcBef>
              <a:spcAft>
                <a:spcPts val="0"/>
              </a:spcAft>
              <a:buClr>
                <a:schemeClr val="accent1"/>
              </a:buClr>
              <a:buSzPts val="1440"/>
              <a:buFont typeface="Trebuchet MS"/>
              <a:buAutoNum type="arabicPeriod"/>
              <a:defRPr sz="1800" b="0" i="0" u="none" strike="noStrike" cap="none">
                <a:solidFill>
                  <a:srgbClr val="6387B8"/>
                </a:solidFill>
                <a:latin typeface="Trebuchet MS"/>
                <a:ea typeface="Trebuchet MS"/>
                <a:cs typeface="Trebuchet MS"/>
                <a:sym typeface="Trebuchet MS"/>
              </a:defRPr>
            </a:lvl2pPr>
            <a:lvl3pPr marL="1371600" marR="0" lvl="2" indent="-309880" algn="l">
              <a:lnSpc>
                <a:spcPct val="100000"/>
              </a:lnSpc>
              <a:spcBef>
                <a:spcPts val="1000"/>
              </a:spcBef>
              <a:spcAft>
                <a:spcPts val="0"/>
              </a:spcAft>
              <a:buClr>
                <a:schemeClr val="accent1"/>
              </a:buClr>
              <a:buSzPts val="1280"/>
              <a:buFont typeface="Trebuchet MS"/>
              <a:buAutoNum type="alphaLcParenR"/>
              <a:defRPr sz="1600" b="0" i="0" u="none" strike="noStrike" cap="none">
                <a:solidFill>
                  <a:srgbClr val="6387B8"/>
                </a:solidFill>
                <a:latin typeface="Trebuchet MS"/>
                <a:ea typeface="Trebuchet MS"/>
                <a:cs typeface="Trebuchet MS"/>
                <a:sym typeface="Trebuchet MS"/>
              </a:defRPr>
            </a:lvl3pPr>
            <a:lvl4pPr marL="1828800" marR="0" lvl="3" indent="-299719" algn="l">
              <a:lnSpc>
                <a:spcPct val="100000"/>
              </a:lnSpc>
              <a:spcBef>
                <a:spcPts val="1000"/>
              </a:spcBef>
              <a:spcAft>
                <a:spcPts val="0"/>
              </a:spcAft>
              <a:buClr>
                <a:schemeClr val="accent1"/>
              </a:buClr>
              <a:buSzPts val="1120"/>
              <a:buFont typeface="Noto Sans Symbols"/>
              <a:buChar char="▶"/>
              <a:defRPr sz="1400" b="0" i="0" u="none" strike="noStrike" cap="none">
                <a:solidFill>
                  <a:srgbClr val="6387B8"/>
                </a:solidFill>
                <a:latin typeface="Trebuchet MS"/>
                <a:ea typeface="Trebuchet MS"/>
                <a:cs typeface="Trebuchet MS"/>
                <a:sym typeface="Trebuchet MS"/>
              </a:defRPr>
            </a:lvl4pPr>
            <a:lvl5pPr marL="2286000" marR="0" lvl="4" indent="-299720" algn="l">
              <a:lnSpc>
                <a:spcPct val="100000"/>
              </a:lnSpc>
              <a:spcBef>
                <a:spcPts val="1000"/>
              </a:spcBef>
              <a:spcAft>
                <a:spcPts val="0"/>
              </a:spcAft>
              <a:buClr>
                <a:schemeClr val="accent1"/>
              </a:buClr>
              <a:buSzPts val="1120"/>
              <a:buFont typeface="Noto Sans Symbols"/>
              <a:buChar char="✓"/>
              <a:defRPr sz="1400" b="0" i="0" u="none" strike="noStrike" cap="none">
                <a:solidFill>
                  <a:srgbClr val="6387B8"/>
                </a:solidFill>
                <a:latin typeface="Trebuchet MS"/>
                <a:ea typeface="Trebuchet MS"/>
                <a:cs typeface="Trebuchet MS"/>
                <a:sym typeface="Trebuchet MS"/>
              </a:defRPr>
            </a:lvl5pPr>
            <a:lvl6pPr marL="2743200" marR="0" lvl="5" indent="-289560" algn="l">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51" name="Google Shape;51;p73"/>
          <p:cNvSpPr txBox="1">
            <a:spLocks noGrp="1"/>
          </p:cNvSpPr>
          <p:nvPr>
            <p:ph type="dt" idx="10"/>
          </p:nvPr>
        </p:nvSpPr>
        <p:spPr>
          <a:xfrm>
            <a:off x="6792687" y="6041362"/>
            <a:ext cx="1324386"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2" name="Google Shape;52;p73"/>
          <p:cNvSpPr txBox="1">
            <a:spLocks noGrp="1"/>
          </p:cNvSpPr>
          <p:nvPr>
            <p:ph type="ftr" idx="11"/>
          </p:nvPr>
        </p:nvSpPr>
        <p:spPr>
          <a:xfrm>
            <a:off x="859612" y="6041362"/>
            <a:ext cx="4344907" cy="365125"/>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1200">
                <a:solidFill>
                  <a:srgbClr val="888888"/>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53" name="Google Shape;53;p73"/>
          <p:cNvSpPr txBox="1">
            <a:spLocks noGrp="1"/>
          </p:cNvSpPr>
          <p:nvPr>
            <p:ph type="body" idx="4"/>
          </p:nvPr>
        </p:nvSpPr>
        <p:spPr>
          <a:xfrm>
            <a:off x="5326194" y="6041362"/>
            <a:ext cx="428322" cy="36933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accent1"/>
              </a:buClr>
              <a:buSzPts val="1440"/>
              <a:buFont typeface="Trebuchet MS"/>
              <a:buNone/>
              <a:defRPr sz="1800" b="0" i="0" u="none" strike="noStrike" cap="none">
                <a:solidFill>
                  <a:srgbClr val="888888"/>
                </a:solidFill>
                <a:latin typeface="Trebuchet MS"/>
                <a:ea typeface="Trebuchet MS"/>
                <a:cs typeface="Trebuchet MS"/>
                <a:sym typeface="Trebuchet MS"/>
              </a:defRPr>
            </a:lvl1pPr>
            <a:lvl2pPr marL="914400" marR="0" lvl="1" indent="-228600" algn="l">
              <a:lnSpc>
                <a:spcPct val="100000"/>
              </a:lnSpc>
              <a:spcBef>
                <a:spcPts val="1000"/>
              </a:spcBef>
              <a:spcAft>
                <a:spcPts val="0"/>
              </a:spcAft>
              <a:buClr>
                <a:schemeClr val="accent1"/>
              </a:buClr>
              <a:buSzPts val="1600"/>
              <a:buFont typeface="Noto Sans Symbols"/>
              <a:buNone/>
              <a:defRPr sz="2000" b="0" i="0" u="none" strike="noStrike" cap="none">
                <a:solidFill>
                  <a:srgbClr val="888888"/>
                </a:solidFill>
                <a:latin typeface="Trebuchet MS"/>
                <a:ea typeface="Trebuchet MS"/>
                <a:cs typeface="Trebuchet MS"/>
                <a:sym typeface="Trebuchet MS"/>
              </a:defRPr>
            </a:lvl2pPr>
            <a:lvl3pPr marL="1371600" marR="0" lvl="2" indent="-228600" algn="l">
              <a:lnSpc>
                <a:spcPct val="100000"/>
              </a:lnSpc>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3pPr>
            <a:lvl4pPr marL="1828800" marR="0" lvl="3"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4pPr>
            <a:lvl5pPr marL="2286000" marR="0" lvl="4"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5pPr>
            <a:lvl6pPr marL="2743200" marR="0" lvl="5"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6pPr>
            <a:lvl7pPr marL="3200400" marR="0" lvl="6"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7pPr>
            <a:lvl8pPr marL="3657600" marR="0" lvl="7"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8pPr>
            <a:lvl9pPr marL="4114800" marR="0" lvl="8"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9pPr>
          </a:lstStyle>
          <a:p>
            <a:endParaRPr/>
          </a:p>
        </p:txBody>
      </p:sp>
      <p:sp>
        <p:nvSpPr>
          <p:cNvPr id="54" name="Google Shape;54;p73"/>
          <p:cNvSpPr txBox="1">
            <a:spLocks noGrp="1"/>
          </p:cNvSpPr>
          <p:nvPr>
            <p:ph type="body" idx="5"/>
          </p:nvPr>
        </p:nvSpPr>
        <p:spPr>
          <a:xfrm>
            <a:off x="2674425" y="226262"/>
            <a:ext cx="442750" cy="36933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accent1"/>
              </a:buClr>
              <a:buSzPts val="1440"/>
              <a:buFont typeface="Trebuchet MS"/>
              <a:buNone/>
              <a:defRPr sz="1800" b="0" i="0" u="none" strike="noStrike" cap="none">
                <a:solidFill>
                  <a:srgbClr val="6387B8"/>
                </a:solidFill>
                <a:latin typeface="Trebuchet MS"/>
                <a:ea typeface="Trebuchet MS"/>
                <a:cs typeface="Trebuchet MS"/>
                <a:sym typeface="Trebuchet MS"/>
              </a:defRPr>
            </a:lvl1pPr>
            <a:lvl2pPr marL="914400" marR="0" lvl="1" indent="-228600" algn="l">
              <a:lnSpc>
                <a:spcPct val="100000"/>
              </a:lnSpc>
              <a:spcBef>
                <a:spcPts val="1000"/>
              </a:spcBef>
              <a:spcAft>
                <a:spcPts val="0"/>
              </a:spcAft>
              <a:buClr>
                <a:schemeClr val="accent1"/>
              </a:buClr>
              <a:buSzPts val="1600"/>
              <a:buFont typeface="Noto Sans Symbols"/>
              <a:buNone/>
              <a:defRPr sz="2000" b="0" i="0" u="none" strike="noStrike" cap="none">
                <a:solidFill>
                  <a:srgbClr val="888888"/>
                </a:solidFill>
                <a:latin typeface="Trebuchet MS"/>
                <a:ea typeface="Trebuchet MS"/>
                <a:cs typeface="Trebuchet MS"/>
                <a:sym typeface="Trebuchet MS"/>
              </a:defRPr>
            </a:lvl2pPr>
            <a:lvl3pPr marL="1371600" marR="0" lvl="2" indent="-228600" algn="l">
              <a:lnSpc>
                <a:spcPct val="100000"/>
              </a:lnSpc>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3pPr>
            <a:lvl4pPr marL="1828800" marR="0" lvl="3"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4pPr>
            <a:lvl5pPr marL="2286000" marR="0" lvl="4"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5pPr>
            <a:lvl6pPr marL="2743200" marR="0" lvl="5"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6pPr>
            <a:lvl7pPr marL="3200400" marR="0" lvl="6"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7pPr>
            <a:lvl8pPr marL="3657600" marR="0" lvl="7"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8pPr>
            <a:lvl9pPr marL="4114800" marR="0" lvl="8"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hapter">
  <p:cSld name="Chapter">
    <p:spTree>
      <p:nvGrpSpPr>
        <p:cNvPr id="1" name="Shape 55"/>
        <p:cNvGrpSpPr/>
        <p:nvPr/>
      </p:nvGrpSpPr>
      <p:grpSpPr>
        <a:xfrm>
          <a:off x="0" y="0"/>
          <a:ext cx="0" cy="0"/>
          <a:chOff x="0" y="0"/>
          <a:chExt cx="0" cy="0"/>
        </a:xfrm>
      </p:grpSpPr>
      <p:sp>
        <p:nvSpPr>
          <p:cNvPr id="56" name="Google Shape;56;p74"/>
          <p:cNvSpPr txBox="1"/>
          <p:nvPr/>
        </p:nvSpPr>
        <p:spPr>
          <a:xfrm>
            <a:off x="838200" y="326280"/>
            <a:ext cx="1347326" cy="4680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2400"/>
              <a:buFont typeface="Arial"/>
              <a:buNone/>
            </a:pPr>
            <a:r>
              <a:rPr lang="en-US" sz="2400" b="1" i="0" u="none" strike="noStrike" cap="none">
                <a:solidFill>
                  <a:srgbClr val="6387B8"/>
                </a:solidFill>
                <a:latin typeface="Trebuchet MS"/>
                <a:ea typeface="Trebuchet MS"/>
                <a:cs typeface="Trebuchet MS"/>
                <a:sym typeface="Trebuchet MS"/>
              </a:rPr>
              <a:t>Chapter</a:t>
            </a:r>
            <a:endParaRPr sz="2400" b="1" i="0" u="none" strike="noStrike" cap="none">
              <a:solidFill>
                <a:srgbClr val="6387B8"/>
              </a:solidFill>
              <a:highlight>
                <a:srgbClr val="FFFF00"/>
              </a:highlight>
              <a:latin typeface="Trebuchet MS"/>
              <a:ea typeface="Trebuchet MS"/>
              <a:cs typeface="Trebuchet MS"/>
              <a:sym typeface="Trebuchet MS"/>
            </a:endParaRPr>
          </a:p>
        </p:txBody>
      </p:sp>
      <p:sp>
        <p:nvSpPr>
          <p:cNvPr id="57" name="Google Shape;57;p74"/>
          <p:cNvSpPr txBox="1">
            <a:spLocks noGrp="1"/>
          </p:cNvSpPr>
          <p:nvPr>
            <p:ph type="body" idx="1"/>
          </p:nvPr>
        </p:nvSpPr>
        <p:spPr>
          <a:xfrm>
            <a:off x="2271272" y="375614"/>
            <a:ext cx="428322" cy="36933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accent1"/>
              </a:buClr>
              <a:buSzPts val="1440"/>
              <a:buFont typeface="Trebuchet MS"/>
              <a:buNone/>
              <a:defRPr sz="1800" b="0" i="0" u="none" strike="noStrike" cap="none">
                <a:solidFill>
                  <a:srgbClr val="6387B8"/>
                </a:solidFill>
                <a:latin typeface="Trebuchet MS"/>
                <a:ea typeface="Trebuchet MS"/>
                <a:cs typeface="Trebuchet MS"/>
                <a:sym typeface="Trebuchet MS"/>
              </a:defRPr>
            </a:lvl1pPr>
            <a:lvl2pPr marL="914400" marR="0" lvl="1" indent="-228600" algn="l">
              <a:lnSpc>
                <a:spcPct val="100000"/>
              </a:lnSpc>
              <a:spcBef>
                <a:spcPts val="1000"/>
              </a:spcBef>
              <a:spcAft>
                <a:spcPts val="0"/>
              </a:spcAft>
              <a:buClr>
                <a:schemeClr val="accent1"/>
              </a:buClr>
              <a:buSzPts val="1600"/>
              <a:buFont typeface="Noto Sans Symbols"/>
              <a:buNone/>
              <a:defRPr sz="2000" b="0" i="0" u="none" strike="noStrike" cap="none">
                <a:solidFill>
                  <a:srgbClr val="888888"/>
                </a:solidFill>
                <a:latin typeface="Trebuchet MS"/>
                <a:ea typeface="Trebuchet MS"/>
                <a:cs typeface="Trebuchet MS"/>
                <a:sym typeface="Trebuchet MS"/>
              </a:defRPr>
            </a:lvl2pPr>
            <a:lvl3pPr marL="1371600" marR="0" lvl="2" indent="-228600" algn="l">
              <a:lnSpc>
                <a:spcPct val="100000"/>
              </a:lnSpc>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3pPr>
            <a:lvl4pPr marL="1828800" marR="0" lvl="3"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4pPr>
            <a:lvl5pPr marL="2286000" marR="0" lvl="4"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5pPr>
            <a:lvl6pPr marL="2743200" marR="0" lvl="5"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6pPr>
            <a:lvl7pPr marL="3200400" marR="0" lvl="6"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7pPr>
            <a:lvl8pPr marL="3657600" marR="0" lvl="7"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8pPr>
            <a:lvl9pPr marL="4114800" marR="0" lvl="8"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9pPr>
          </a:lstStyle>
          <a:p>
            <a:endParaRPr/>
          </a:p>
        </p:txBody>
      </p:sp>
      <p:sp>
        <p:nvSpPr>
          <p:cNvPr id="58" name="Google Shape;58;p74"/>
          <p:cNvSpPr txBox="1">
            <a:spLocks noGrp="1"/>
          </p:cNvSpPr>
          <p:nvPr>
            <p:ph type="body" idx="2"/>
          </p:nvPr>
        </p:nvSpPr>
        <p:spPr>
          <a:xfrm>
            <a:off x="3890418" y="375614"/>
            <a:ext cx="1664238" cy="36933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accent1"/>
              </a:buClr>
              <a:buSzPts val="1440"/>
              <a:buFont typeface="Trebuchet MS"/>
              <a:buNone/>
              <a:defRPr sz="1800" b="0" i="0" u="none" strike="noStrike" cap="none">
                <a:solidFill>
                  <a:srgbClr val="6387B8"/>
                </a:solidFill>
                <a:latin typeface="Trebuchet MS"/>
                <a:ea typeface="Trebuchet MS"/>
                <a:cs typeface="Trebuchet MS"/>
                <a:sym typeface="Trebuchet MS"/>
              </a:defRPr>
            </a:lvl1pPr>
            <a:lvl2pPr marL="914400" marR="0" lvl="1" indent="-228600" algn="l">
              <a:lnSpc>
                <a:spcPct val="100000"/>
              </a:lnSpc>
              <a:spcBef>
                <a:spcPts val="1000"/>
              </a:spcBef>
              <a:spcAft>
                <a:spcPts val="0"/>
              </a:spcAft>
              <a:buClr>
                <a:schemeClr val="accent1"/>
              </a:buClr>
              <a:buSzPts val="1600"/>
              <a:buFont typeface="Noto Sans Symbols"/>
              <a:buNone/>
              <a:defRPr sz="2000" b="0" i="0" u="none" strike="noStrike" cap="none">
                <a:solidFill>
                  <a:srgbClr val="888888"/>
                </a:solidFill>
                <a:latin typeface="Trebuchet MS"/>
                <a:ea typeface="Trebuchet MS"/>
                <a:cs typeface="Trebuchet MS"/>
                <a:sym typeface="Trebuchet MS"/>
              </a:defRPr>
            </a:lvl2pPr>
            <a:lvl3pPr marL="1371600" marR="0" lvl="2" indent="-228600" algn="l">
              <a:lnSpc>
                <a:spcPct val="100000"/>
              </a:lnSpc>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3pPr>
            <a:lvl4pPr marL="1828800" marR="0" lvl="3"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4pPr>
            <a:lvl5pPr marL="2286000" marR="0" lvl="4"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5pPr>
            <a:lvl6pPr marL="2743200" marR="0" lvl="5"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6pPr>
            <a:lvl7pPr marL="3200400" marR="0" lvl="6"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7pPr>
            <a:lvl8pPr marL="3657600" marR="0" lvl="7"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8pPr>
            <a:lvl9pPr marL="4114800" marR="0" lvl="8"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9pPr>
          </a:lstStyle>
          <a:p>
            <a:endParaRPr/>
          </a:p>
        </p:txBody>
      </p:sp>
      <p:sp>
        <p:nvSpPr>
          <p:cNvPr id="59" name="Google Shape;59;p74"/>
          <p:cNvSpPr txBox="1">
            <a:spLocks noGrp="1"/>
          </p:cNvSpPr>
          <p:nvPr>
            <p:ph type="body" idx="3"/>
          </p:nvPr>
        </p:nvSpPr>
        <p:spPr>
          <a:xfrm>
            <a:off x="838200" y="1117081"/>
            <a:ext cx="8435802" cy="4843708"/>
          </a:xfrm>
          <a:prstGeom prst="rect">
            <a:avLst/>
          </a:prstGeom>
          <a:noFill/>
          <a:ln>
            <a:noFill/>
          </a:ln>
        </p:spPr>
        <p:txBody>
          <a:bodyPr spcFirstLastPara="1" wrap="square" lIns="91425" tIns="45700" rIns="91425" bIns="45700" anchor="t" anchorCtr="0">
            <a:noAutofit/>
          </a:bodyPr>
          <a:lstStyle>
            <a:lvl1pPr marL="457200" marR="0" lvl="0" indent="-330200" algn="l">
              <a:lnSpc>
                <a:spcPct val="100000"/>
              </a:lnSpc>
              <a:spcBef>
                <a:spcPts val="1000"/>
              </a:spcBef>
              <a:spcAft>
                <a:spcPts val="0"/>
              </a:spcAft>
              <a:buClr>
                <a:schemeClr val="accent1"/>
              </a:buClr>
              <a:buSzPts val="1600"/>
              <a:buFont typeface="Trebuchet MS"/>
              <a:buAutoNum type="alphaLcParenR"/>
              <a:defRPr sz="2000" b="0" i="0" u="none" strike="noStrike" cap="none">
                <a:solidFill>
                  <a:srgbClr val="6387B8"/>
                </a:solidFill>
                <a:latin typeface="Trebuchet MS"/>
                <a:ea typeface="Trebuchet MS"/>
                <a:cs typeface="Trebuchet MS"/>
                <a:sym typeface="Trebuchet MS"/>
              </a:defRPr>
            </a:lvl1pPr>
            <a:lvl2pPr marL="914400" marR="0" lvl="1" indent="-320040" algn="l">
              <a:lnSpc>
                <a:spcPct val="100000"/>
              </a:lnSpc>
              <a:spcBef>
                <a:spcPts val="1000"/>
              </a:spcBef>
              <a:spcAft>
                <a:spcPts val="0"/>
              </a:spcAft>
              <a:buClr>
                <a:schemeClr val="accent1"/>
              </a:buClr>
              <a:buSzPts val="1440"/>
              <a:buFont typeface="Noto Sans Symbols"/>
              <a:buChar char="▶"/>
              <a:defRPr sz="1800" b="0" i="0" u="none" strike="noStrike" cap="none">
                <a:solidFill>
                  <a:srgbClr val="6387B8"/>
                </a:solidFill>
                <a:latin typeface="Trebuchet MS"/>
                <a:ea typeface="Trebuchet MS"/>
                <a:cs typeface="Trebuchet MS"/>
                <a:sym typeface="Trebuchet MS"/>
              </a:defRPr>
            </a:lvl2pPr>
            <a:lvl3pPr marL="1371600" marR="0" lvl="2" indent="-309880" algn="l">
              <a:lnSpc>
                <a:spcPct val="100000"/>
              </a:lnSpc>
              <a:spcBef>
                <a:spcPts val="1000"/>
              </a:spcBef>
              <a:spcAft>
                <a:spcPts val="0"/>
              </a:spcAft>
              <a:buClr>
                <a:schemeClr val="accent1"/>
              </a:buClr>
              <a:buSzPts val="1280"/>
              <a:buFont typeface="Noto Sans Symbols"/>
              <a:buChar char="✓"/>
              <a:defRPr sz="1600" b="0" i="0" u="none" strike="noStrike" cap="none">
                <a:solidFill>
                  <a:srgbClr val="6387B8"/>
                </a:solidFill>
                <a:latin typeface="Trebuchet MS"/>
                <a:ea typeface="Trebuchet MS"/>
                <a:cs typeface="Trebuchet MS"/>
                <a:sym typeface="Trebuchet MS"/>
              </a:defRPr>
            </a:lvl3pPr>
            <a:lvl4pPr marL="1828800" marR="0" lvl="3" indent="-299719" algn="l">
              <a:lnSpc>
                <a:spcPct val="100000"/>
              </a:lnSpc>
              <a:spcBef>
                <a:spcPts val="1000"/>
              </a:spcBef>
              <a:spcAft>
                <a:spcPts val="0"/>
              </a:spcAft>
              <a:buClr>
                <a:schemeClr val="accent1"/>
              </a:buClr>
              <a:buSzPts val="1120"/>
              <a:buFont typeface="Noto Sans Symbols"/>
              <a:buChar char="▶"/>
              <a:defRPr sz="1400" b="0" i="0" u="none" strike="noStrike" cap="none">
                <a:solidFill>
                  <a:srgbClr val="6387B8"/>
                </a:solidFill>
                <a:latin typeface="Trebuchet MS"/>
                <a:ea typeface="Trebuchet MS"/>
                <a:cs typeface="Trebuchet MS"/>
                <a:sym typeface="Trebuchet MS"/>
              </a:defRPr>
            </a:lvl4pPr>
            <a:lvl5pPr marL="2286000" marR="0" lvl="4" indent="-299720" algn="l">
              <a:lnSpc>
                <a:spcPct val="100000"/>
              </a:lnSpc>
              <a:spcBef>
                <a:spcPts val="1000"/>
              </a:spcBef>
              <a:spcAft>
                <a:spcPts val="0"/>
              </a:spcAft>
              <a:buClr>
                <a:schemeClr val="accent1"/>
              </a:buClr>
              <a:buSzPts val="1120"/>
              <a:buFont typeface="Noto Sans Symbols"/>
              <a:buChar char="▶"/>
              <a:defRPr sz="1400" b="0" i="0" u="none" strike="noStrike" cap="none">
                <a:solidFill>
                  <a:srgbClr val="6387B8"/>
                </a:solidFill>
                <a:latin typeface="Trebuchet MS"/>
                <a:ea typeface="Trebuchet MS"/>
                <a:cs typeface="Trebuchet MS"/>
                <a:sym typeface="Trebuchet MS"/>
              </a:defRPr>
            </a:lvl5pPr>
            <a:lvl6pPr marL="2743200" marR="0" lvl="5" indent="-289560" algn="l">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sp>
        <p:nvSpPr>
          <p:cNvPr id="60" name="Google Shape;60;p74"/>
          <p:cNvSpPr txBox="1">
            <a:spLocks noGrp="1"/>
          </p:cNvSpPr>
          <p:nvPr>
            <p:ph type="dt" idx="10"/>
          </p:nvPr>
        </p:nvSpPr>
        <p:spPr>
          <a:xfrm>
            <a:off x="6792687" y="6041362"/>
            <a:ext cx="1324386" cy="365125"/>
          </a:xfrm>
          <a:prstGeom prst="rect">
            <a:avLst/>
          </a:prstGeom>
          <a:noFill/>
          <a:ln>
            <a:noFill/>
          </a:ln>
        </p:spPr>
        <p:txBody>
          <a:bodyPr spcFirstLastPara="1" wrap="square" lIns="91425" tIns="45700" rIns="91425" bIns="45700" anchor="ctr" anchorCtr="0">
            <a:noAutofit/>
          </a:bodyPr>
          <a:lstStyle>
            <a:lvl1pPr marR="0" lvl="0" algn="l">
              <a:lnSpc>
                <a:spcPct val="100000"/>
              </a:lnSpc>
              <a:spcBef>
                <a:spcPts val="0"/>
              </a:spcBef>
              <a:spcAft>
                <a:spcPts val="0"/>
              </a:spcAft>
              <a:buSzPts val="1400"/>
              <a:buNone/>
              <a:defRPr sz="1200">
                <a:solidFill>
                  <a:srgbClr val="888888"/>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1" name="Google Shape;61;p74"/>
          <p:cNvSpPr txBox="1">
            <a:spLocks noGrp="1"/>
          </p:cNvSpPr>
          <p:nvPr>
            <p:ph type="ftr" idx="11"/>
          </p:nvPr>
        </p:nvSpPr>
        <p:spPr>
          <a:xfrm>
            <a:off x="859612" y="6041362"/>
            <a:ext cx="4344907" cy="365125"/>
          </a:xfrm>
          <a:prstGeom prst="rect">
            <a:avLst/>
          </a:prstGeom>
          <a:noFill/>
          <a:ln>
            <a:noFill/>
          </a:ln>
        </p:spPr>
        <p:txBody>
          <a:bodyPr spcFirstLastPara="1" wrap="square" lIns="91425" tIns="45700" rIns="91425" bIns="45700" anchor="ctr" anchorCtr="0">
            <a:noAutofit/>
          </a:bodyPr>
          <a:lstStyle>
            <a:lvl1pPr marR="0" lvl="0" algn="r">
              <a:lnSpc>
                <a:spcPct val="100000"/>
              </a:lnSpc>
              <a:spcBef>
                <a:spcPts val="0"/>
              </a:spcBef>
              <a:spcAft>
                <a:spcPts val="0"/>
              </a:spcAft>
              <a:buSzPts val="1400"/>
              <a:buNone/>
              <a:defRPr sz="1200">
                <a:solidFill>
                  <a:srgbClr val="888888"/>
                </a:solidFill>
                <a:latin typeface="Trebuchet MS"/>
                <a:ea typeface="Trebuchet MS"/>
                <a:cs typeface="Trebuchet MS"/>
                <a:sym typeface="Trebuchet MS"/>
              </a:defRPr>
            </a:lvl1pPr>
            <a:lvl2pPr marR="0" lvl="1"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2pPr>
            <a:lvl3pPr marR="0" lvl="2"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3pPr>
            <a:lvl4pPr marR="0" lvl="3"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4pPr>
            <a:lvl5pPr marR="0" lvl="4"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5pPr>
            <a:lvl6pPr marR="0" lvl="5"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6pPr>
            <a:lvl7pPr marR="0" lvl="6"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7pPr>
            <a:lvl8pPr marR="0" lvl="7"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8pPr>
            <a:lvl9pPr marR="0" lvl="8" algn="l">
              <a:lnSpc>
                <a:spcPct val="100000"/>
              </a:lnSpc>
              <a:spcBef>
                <a:spcPts val="0"/>
              </a:spcBef>
              <a:spcAft>
                <a:spcPts val="0"/>
              </a:spcAft>
              <a:buSzPts val="1400"/>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62" name="Google Shape;62;p74"/>
          <p:cNvSpPr txBox="1">
            <a:spLocks noGrp="1"/>
          </p:cNvSpPr>
          <p:nvPr>
            <p:ph type="body" idx="4"/>
          </p:nvPr>
        </p:nvSpPr>
        <p:spPr>
          <a:xfrm>
            <a:off x="5326194" y="6041362"/>
            <a:ext cx="428322" cy="36933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accent1"/>
              </a:buClr>
              <a:buSzPts val="1440"/>
              <a:buFont typeface="Trebuchet MS"/>
              <a:buNone/>
              <a:defRPr sz="1800" b="0" i="0" u="none" strike="noStrike" cap="none">
                <a:solidFill>
                  <a:srgbClr val="888888"/>
                </a:solidFill>
                <a:latin typeface="Trebuchet MS"/>
                <a:ea typeface="Trebuchet MS"/>
                <a:cs typeface="Trebuchet MS"/>
                <a:sym typeface="Trebuchet MS"/>
              </a:defRPr>
            </a:lvl1pPr>
            <a:lvl2pPr marL="914400" marR="0" lvl="1" indent="-228600" algn="l">
              <a:lnSpc>
                <a:spcPct val="100000"/>
              </a:lnSpc>
              <a:spcBef>
                <a:spcPts val="1000"/>
              </a:spcBef>
              <a:spcAft>
                <a:spcPts val="0"/>
              </a:spcAft>
              <a:buClr>
                <a:schemeClr val="accent1"/>
              </a:buClr>
              <a:buSzPts val="1600"/>
              <a:buFont typeface="Noto Sans Symbols"/>
              <a:buNone/>
              <a:defRPr sz="2000" b="0" i="0" u="none" strike="noStrike" cap="none">
                <a:solidFill>
                  <a:srgbClr val="888888"/>
                </a:solidFill>
                <a:latin typeface="Trebuchet MS"/>
                <a:ea typeface="Trebuchet MS"/>
                <a:cs typeface="Trebuchet MS"/>
                <a:sym typeface="Trebuchet MS"/>
              </a:defRPr>
            </a:lvl2pPr>
            <a:lvl3pPr marL="1371600" marR="0" lvl="2" indent="-228600" algn="l">
              <a:lnSpc>
                <a:spcPct val="100000"/>
              </a:lnSpc>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3pPr>
            <a:lvl4pPr marL="1828800" marR="0" lvl="3"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4pPr>
            <a:lvl5pPr marL="2286000" marR="0" lvl="4"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5pPr>
            <a:lvl6pPr marL="2743200" marR="0" lvl="5"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6pPr>
            <a:lvl7pPr marL="3200400" marR="0" lvl="6"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7pPr>
            <a:lvl8pPr marL="3657600" marR="0" lvl="7"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8pPr>
            <a:lvl9pPr marL="4114800" marR="0" lvl="8"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9pPr>
          </a:lstStyle>
          <a:p>
            <a:endParaRPr/>
          </a:p>
        </p:txBody>
      </p:sp>
      <p:sp>
        <p:nvSpPr>
          <p:cNvPr id="63" name="Google Shape;63;p74"/>
          <p:cNvSpPr txBox="1">
            <a:spLocks noGrp="1"/>
          </p:cNvSpPr>
          <p:nvPr>
            <p:ph type="body" idx="5"/>
          </p:nvPr>
        </p:nvSpPr>
        <p:spPr>
          <a:xfrm>
            <a:off x="2810988" y="375614"/>
            <a:ext cx="442750" cy="36933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accent1"/>
              </a:buClr>
              <a:buSzPts val="1440"/>
              <a:buFont typeface="Trebuchet MS"/>
              <a:buNone/>
              <a:defRPr sz="1800" b="0" i="0" u="none" strike="noStrike" cap="none">
                <a:solidFill>
                  <a:srgbClr val="6387B8"/>
                </a:solidFill>
                <a:latin typeface="Trebuchet MS"/>
                <a:ea typeface="Trebuchet MS"/>
                <a:cs typeface="Trebuchet MS"/>
                <a:sym typeface="Trebuchet MS"/>
              </a:defRPr>
            </a:lvl1pPr>
            <a:lvl2pPr marL="914400" marR="0" lvl="1" indent="-228600" algn="l">
              <a:lnSpc>
                <a:spcPct val="100000"/>
              </a:lnSpc>
              <a:spcBef>
                <a:spcPts val="1000"/>
              </a:spcBef>
              <a:spcAft>
                <a:spcPts val="0"/>
              </a:spcAft>
              <a:buClr>
                <a:schemeClr val="accent1"/>
              </a:buClr>
              <a:buSzPts val="1600"/>
              <a:buFont typeface="Noto Sans Symbols"/>
              <a:buNone/>
              <a:defRPr sz="2000" b="0" i="0" u="none" strike="noStrike" cap="none">
                <a:solidFill>
                  <a:srgbClr val="888888"/>
                </a:solidFill>
                <a:latin typeface="Trebuchet MS"/>
                <a:ea typeface="Trebuchet MS"/>
                <a:cs typeface="Trebuchet MS"/>
                <a:sym typeface="Trebuchet MS"/>
              </a:defRPr>
            </a:lvl2pPr>
            <a:lvl3pPr marL="1371600" marR="0" lvl="2" indent="-228600" algn="l">
              <a:lnSpc>
                <a:spcPct val="100000"/>
              </a:lnSpc>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3pPr>
            <a:lvl4pPr marL="1828800" marR="0" lvl="3"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4pPr>
            <a:lvl5pPr marL="2286000" marR="0" lvl="4"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5pPr>
            <a:lvl6pPr marL="2743200" marR="0" lvl="5"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6pPr>
            <a:lvl7pPr marL="3200400" marR="0" lvl="6"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7pPr>
            <a:lvl8pPr marL="3657600" marR="0" lvl="7"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8pPr>
            <a:lvl9pPr marL="4114800" marR="0" lvl="8"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9pPr>
          </a:lstStyle>
          <a:p>
            <a:endParaRPr/>
          </a:p>
        </p:txBody>
      </p:sp>
      <p:sp>
        <p:nvSpPr>
          <p:cNvPr id="64" name="Google Shape;64;p74"/>
          <p:cNvSpPr txBox="1">
            <a:spLocks noGrp="1"/>
          </p:cNvSpPr>
          <p:nvPr>
            <p:ph type="body" idx="6"/>
          </p:nvPr>
        </p:nvSpPr>
        <p:spPr>
          <a:xfrm>
            <a:off x="3350704" y="375614"/>
            <a:ext cx="372218" cy="369332"/>
          </a:xfrm>
          <a:prstGeom prst="rect">
            <a:avLst/>
          </a:prstGeom>
          <a:noFill/>
          <a:ln>
            <a:noFill/>
          </a:ln>
        </p:spPr>
        <p:txBody>
          <a:bodyPr spcFirstLastPara="1" wrap="square" lIns="91425" tIns="45700" rIns="91425" bIns="45700" anchor="t" anchorCtr="0">
            <a:noAutofit/>
          </a:bodyPr>
          <a:lstStyle>
            <a:lvl1pPr marL="457200" marR="0" lvl="0" indent="-228600" algn="l">
              <a:lnSpc>
                <a:spcPct val="100000"/>
              </a:lnSpc>
              <a:spcBef>
                <a:spcPts val="1000"/>
              </a:spcBef>
              <a:spcAft>
                <a:spcPts val="0"/>
              </a:spcAft>
              <a:buClr>
                <a:schemeClr val="accent1"/>
              </a:buClr>
              <a:buSzPts val="1440"/>
              <a:buFont typeface="Trebuchet MS"/>
              <a:buNone/>
              <a:defRPr sz="1800" b="0" i="0" u="none" strike="noStrike" cap="none">
                <a:solidFill>
                  <a:srgbClr val="6387B8"/>
                </a:solidFill>
                <a:latin typeface="Trebuchet MS"/>
                <a:ea typeface="Trebuchet MS"/>
                <a:cs typeface="Trebuchet MS"/>
                <a:sym typeface="Trebuchet MS"/>
              </a:defRPr>
            </a:lvl1pPr>
            <a:lvl2pPr marL="914400" marR="0" lvl="1" indent="-228600" algn="l">
              <a:lnSpc>
                <a:spcPct val="100000"/>
              </a:lnSpc>
              <a:spcBef>
                <a:spcPts val="1000"/>
              </a:spcBef>
              <a:spcAft>
                <a:spcPts val="0"/>
              </a:spcAft>
              <a:buClr>
                <a:schemeClr val="accent1"/>
              </a:buClr>
              <a:buSzPts val="1600"/>
              <a:buFont typeface="Noto Sans Symbols"/>
              <a:buNone/>
              <a:defRPr sz="2000" b="0" i="0" u="none" strike="noStrike" cap="none">
                <a:solidFill>
                  <a:srgbClr val="888888"/>
                </a:solidFill>
                <a:latin typeface="Trebuchet MS"/>
                <a:ea typeface="Trebuchet MS"/>
                <a:cs typeface="Trebuchet MS"/>
                <a:sym typeface="Trebuchet MS"/>
              </a:defRPr>
            </a:lvl2pPr>
            <a:lvl3pPr marL="1371600" marR="0" lvl="2" indent="-228600" algn="l">
              <a:lnSpc>
                <a:spcPct val="100000"/>
              </a:lnSpc>
              <a:spcBef>
                <a:spcPts val="1000"/>
              </a:spcBef>
              <a:spcAft>
                <a:spcPts val="0"/>
              </a:spcAft>
              <a:buClr>
                <a:schemeClr val="accent1"/>
              </a:buClr>
              <a:buSzPts val="1440"/>
              <a:buFont typeface="Noto Sans Symbols"/>
              <a:buNone/>
              <a:defRPr sz="1800" b="0" i="0" u="none" strike="noStrike" cap="none">
                <a:solidFill>
                  <a:srgbClr val="888888"/>
                </a:solidFill>
                <a:latin typeface="Trebuchet MS"/>
                <a:ea typeface="Trebuchet MS"/>
                <a:cs typeface="Trebuchet MS"/>
                <a:sym typeface="Trebuchet MS"/>
              </a:defRPr>
            </a:lvl3pPr>
            <a:lvl4pPr marL="1828800" marR="0" lvl="3"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4pPr>
            <a:lvl5pPr marL="2286000" marR="0" lvl="4"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5pPr>
            <a:lvl6pPr marL="2743200" marR="0" lvl="5"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6pPr>
            <a:lvl7pPr marL="3200400" marR="0" lvl="6"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7pPr>
            <a:lvl8pPr marL="3657600" marR="0" lvl="7"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8pPr>
            <a:lvl9pPr marL="4114800" marR="0" lvl="8" indent="-228600" algn="l">
              <a:lnSpc>
                <a:spcPct val="100000"/>
              </a:lnSpc>
              <a:spcBef>
                <a:spcPts val="1000"/>
              </a:spcBef>
              <a:spcAft>
                <a:spcPts val="0"/>
              </a:spcAft>
              <a:buClr>
                <a:schemeClr val="accent1"/>
              </a:buClr>
              <a:buSzPts val="1280"/>
              <a:buFont typeface="Noto Sans Symbols"/>
              <a:buNone/>
              <a:defRPr sz="1600" b="0" i="0" u="none" strike="noStrike" cap="none">
                <a:solidFill>
                  <a:srgbClr val="888888"/>
                </a:solidFill>
                <a:latin typeface="Trebuchet MS"/>
                <a:ea typeface="Trebuchet MS"/>
                <a:cs typeface="Trebuchet MS"/>
                <a:sym typeface="Trebuchet MS"/>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2.jpg"/><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69"/>
          <p:cNvGrpSpPr/>
          <p:nvPr/>
        </p:nvGrpSpPr>
        <p:grpSpPr>
          <a:xfrm>
            <a:off x="7425267" y="-8467"/>
            <a:ext cx="4766733" cy="6866467"/>
            <a:chOff x="7425267" y="-8467"/>
            <a:chExt cx="4766733" cy="6866467"/>
          </a:xfrm>
        </p:grpSpPr>
        <p:cxnSp>
          <p:nvCxnSpPr>
            <p:cNvPr id="11" name="Google Shape;11;p69"/>
            <p:cNvCxnSpPr/>
            <p:nvPr/>
          </p:nvCxnSpPr>
          <p:spPr>
            <a:xfrm>
              <a:off x="9371012" y="0"/>
              <a:ext cx="1219200" cy="6858000"/>
            </a:xfrm>
            <a:prstGeom prst="straightConnector1">
              <a:avLst/>
            </a:prstGeom>
            <a:noFill/>
            <a:ln w="9525" cap="flat" cmpd="sng">
              <a:solidFill>
                <a:srgbClr val="BFBFBF"/>
              </a:solidFill>
              <a:prstDash val="solid"/>
              <a:round/>
              <a:headEnd type="none" w="sm" len="sm"/>
              <a:tailEnd type="none" w="sm" len="sm"/>
            </a:ln>
          </p:spPr>
        </p:cxnSp>
        <p:cxnSp>
          <p:nvCxnSpPr>
            <p:cNvPr id="12" name="Google Shape;12;p69"/>
            <p:cNvCxnSpPr/>
            <p:nvPr/>
          </p:nvCxnSpPr>
          <p:spPr>
            <a:xfrm flipH="1">
              <a:off x="7425267" y="3681413"/>
              <a:ext cx="4763558" cy="3176587"/>
            </a:xfrm>
            <a:prstGeom prst="straightConnector1">
              <a:avLst/>
            </a:prstGeom>
            <a:noFill/>
            <a:ln w="9525" cap="flat" cmpd="sng">
              <a:solidFill>
                <a:srgbClr val="D8D8D8"/>
              </a:solidFill>
              <a:prstDash val="solid"/>
              <a:round/>
              <a:headEnd type="none" w="sm" len="sm"/>
              <a:tailEnd type="none" w="sm" len="sm"/>
            </a:ln>
          </p:spPr>
        </p:cxnSp>
        <p:sp>
          <p:nvSpPr>
            <p:cNvPr id="13" name="Google Shape;13;p69"/>
            <p:cNvSpPr/>
            <p:nvPr/>
          </p:nvSpPr>
          <p:spPr>
            <a:xfrm>
              <a:off x="9181476" y="-8467"/>
              <a:ext cx="3007349" cy="6866467"/>
            </a:xfrm>
            <a:custGeom>
              <a:avLst/>
              <a:gdLst/>
              <a:ahLst/>
              <a:cxnLst/>
              <a:rect l="l" t="t" r="r" b="b"/>
              <a:pathLst>
                <a:path w="3007349" h="6866467" extrusionOk="0">
                  <a:moveTo>
                    <a:pt x="2045532" y="0"/>
                  </a:moveTo>
                  <a:lnTo>
                    <a:pt x="3007349" y="0"/>
                  </a:lnTo>
                  <a:lnTo>
                    <a:pt x="3007349" y="6866467"/>
                  </a:lnTo>
                  <a:lnTo>
                    <a:pt x="0" y="6866467"/>
                  </a:lnTo>
                  <a:lnTo>
                    <a:pt x="2045532" y="0"/>
                  </a:lnTo>
                  <a:close/>
                </a:path>
              </a:pathLst>
            </a:custGeom>
            <a:solidFill>
              <a:srgbClr val="DFEAF4"/>
            </a:solidFill>
            <a:ln>
              <a:noFill/>
            </a:ln>
          </p:spPr>
        </p:sp>
        <p:sp>
          <p:nvSpPr>
            <p:cNvPr id="14" name="Google Shape;14;p69"/>
            <p:cNvSpPr/>
            <p:nvPr/>
          </p:nvSpPr>
          <p:spPr>
            <a:xfrm>
              <a:off x="9603442" y="-8467"/>
              <a:ext cx="2588558" cy="6866467"/>
            </a:xfrm>
            <a:custGeom>
              <a:avLst/>
              <a:gdLst/>
              <a:ahLst/>
              <a:cxnLst/>
              <a:rect l="l" t="t" r="r" b="b"/>
              <a:pathLst>
                <a:path w="2573311" h="6866467" extrusionOk="0">
                  <a:moveTo>
                    <a:pt x="0" y="0"/>
                  </a:moveTo>
                  <a:lnTo>
                    <a:pt x="2573311" y="0"/>
                  </a:lnTo>
                  <a:lnTo>
                    <a:pt x="2573311" y="6866467"/>
                  </a:lnTo>
                  <a:lnTo>
                    <a:pt x="1202336" y="6866467"/>
                  </a:lnTo>
                  <a:lnTo>
                    <a:pt x="0" y="0"/>
                  </a:lnTo>
                  <a:close/>
                </a:path>
              </a:pathLst>
            </a:custGeom>
            <a:solidFill>
              <a:srgbClr val="98BBDA"/>
            </a:solidFill>
            <a:ln>
              <a:noFill/>
            </a:ln>
          </p:spPr>
        </p:sp>
        <p:sp>
          <p:nvSpPr>
            <p:cNvPr id="15" name="Google Shape;15;p69"/>
            <p:cNvSpPr/>
            <p:nvPr/>
          </p:nvSpPr>
          <p:spPr>
            <a:xfrm>
              <a:off x="8932333" y="3048000"/>
              <a:ext cx="3259667" cy="3810000"/>
            </a:xfrm>
            <a:prstGeom prst="triangle">
              <a:avLst>
                <a:gd name="adj" fmla="val 100000"/>
              </a:avLst>
            </a:prstGeom>
            <a:solidFill>
              <a:srgbClr val="79A1C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 name="Google Shape;16;p69"/>
            <p:cNvSpPr/>
            <p:nvPr/>
          </p:nvSpPr>
          <p:spPr>
            <a:xfrm>
              <a:off x="9334500" y="-8467"/>
              <a:ext cx="2854326" cy="6866467"/>
            </a:xfrm>
            <a:custGeom>
              <a:avLst/>
              <a:gdLst/>
              <a:ahLst/>
              <a:cxnLst/>
              <a:rect l="l" t="t" r="r" b="b"/>
              <a:pathLst>
                <a:path w="2858013" h="6866467" extrusionOk="0">
                  <a:moveTo>
                    <a:pt x="0" y="0"/>
                  </a:moveTo>
                  <a:lnTo>
                    <a:pt x="2858013" y="0"/>
                  </a:lnTo>
                  <a:lnTo>
                    <a:pt x="2858013" y="6866467"/>
                  </a:lnTo>
                  <a:lnTo>
                    <a:pt x="2473942" y="6866467"/>
                  </a:lnTo>
                  <a:lnTo>
                    <a:pt x="0" y="0"/>
                  </a:lnTo>
                  <a:close/>
                </a:path>
              </a:pathLst>
            </a:custGeom>
            <a:solidFill>
              <a:srgbClr val="6386B6"/>
            </a:solidFill>
            <a:ln>
              <a:noFill/>
            </a:ln>
          </p:spPr>
        </p:sp>
        <p:sp>
          <p:nvSpPr>
            <p:cNvPr id="17" name="Google Shape;17;p69"/>
            <p:cNvSpPr/>
            <p:nvPr/>
          </p:nvSpPr>
          <p:spPr>
            <a:xfrm>
              <a:off x="10898730" y="-8467"/>
              <a:ext cx="1290094" cy="6866467"/>
            </a:xfrm>
            <a:custGeom>
              <a:avLst/>
              <a:gdLst/>
              <a:ahLst/>
              <a:cxnLst/>
              <a:rect l="l" t="t" r="r" b="b"/>
              <a:pathLst>
                <a:path w="1290094" h="6858000" extrusionOk="0">
                  <a:moveTo>
                    <a:pt x="1019735" y="0"/>
                  </a:moveTo>
                  <a:lnTo>
                    <a:pt x="1290094" y="0"/>
                  </a:lnTo>
                  <a:lnTo>
                    <a:pt x="1290094" y="6858000"/>
                  </a:lnTo>
                  <a:lnTo>
                    <a:pt x="0" y="6858000"/>
                  </a:lnTo>
                  <a:lnTo>
                    <a:pt x="1019735" y="0"/>
                  </a:lnTo>
                  <a:close/>
                </a:path>
              </a:pathLst>
            </a:custGeom>
            <a:solidFill>
              <a:srgbClr val="418AD8">
                <a:alpha val="69411"/>
              </a:srgbClr>
            </a:solidFill>
            <a:ln>
              <a:noFill/>
            </a:ln>
          </p:spPr>
        </p:sp>
        <p:sp>
          <p:nvSpPr>
            <p:cNvPr id="18" name="Google Shape;18;p69"/>
            <p:cNvSpPr/>
            <p:nvPr/>
          </p:nvSpPr>
          <p:spPr>
            <a:xfrm>
              <a:off x="10938999" y="-8467"/>
              <a:ext cx="1249825" cy="6866467"/>
            </a:xfrm>
            <a:custGeom>
              <a:avLst/>
              <a:gdLst/>
              <a:ahLst/>
              <a:cxnLst/>
              <a:rect l="l" t="t" r="r" b="b"/>
              <a:pathLst>
                <a:path w="1249825" h="6858000" extrusionOk="0">
                  <a:moveTo>
                    <a:pt x="0" y="0"/>
                  </a:moveTo>
                  <a:lnTo>
                    <a:pt x="1249825" y="0"/>
                  </a:lnTo>
                  <a:lnTo>
                    <a:pt x="1249825" y="6858000"/>
                  </a:lnTo>
                  <a:lnTo>
                    <a:pt x="1109382" y="6858000"/>
                  </a:lnTo>
                  <a:lnTo>
                    <a:pt x="0" y="0"/>
                  </a:lnTo>
                  <a:close/>
                </a:path>
              </a:pathLst>
            </a:custGeom>
            <a:solidFill>
              <a:schemeClr val="accent1">
                <a:alpha val="64313"/>
              </a:schemeClr>
            </a:solidFill>
            <a:ln>
              <a:noFill/>
            </a:ln>
          </p:spPr>
        </p:sp>
        <p:sp>
          <p:nvSpPr>
            <p:cNvPr id="19" name="Google Shape;19;p69"/>
            <p:cNvSpPr/>
            <p:nvPr/>
          </p:nvSpPr>
          <p:spPr>
            <a:xfrm>
              <a:off x="10371666" y="3589867"/>
              <a:ext cx="1817159" cy="3268133"/>
            </a:xfrm>
            <a:prstGeom prst="triangle">
              <a:avLst>
                <a:gd name="adj" fmla="val 100000"/>
              </a:avLst>
            </a:prstGeom>
            <a:solidFill>
              <a:schemeClr val="lt1">
                <a:alpha val="80000"/>
              </a:schemeClr>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0" name="Google Shape;20;p69"/>
          <p:cNvSpPr txBox="1">
            <a:spLocks noGrp="1"/>
          </p:cNvSpPr>
          <p:nvPr>
            <p:ph type="title"/>
          </p:nvPr>
        </p:nvSpPr>
        <p:spPr>
          <a:xfrm>
            <a:off x="677334" y="609600"/>
            <a:ext cx="8596668" cy="13208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6387B8"/>
              </a:buClr>
              <a:buSzPts val="3600"/>
              <a:buFont typeface="Trebuchet MS"/>
              <a:buNone/>
              <a:defRPr sz="3600" b="0" i="0" u="none" strike="noStrike" cap="none">
                <a:solidFill>
                  <a:srgbClr val="6387B8"/>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2"/>
                </a:solidFill>
                <a:latin typeface="Arial"/>
                <a:ea typeface="Arial"/>
                <a:cs typeface="Arial"/>
                <a:sym typeface="Arial"/>
              </a:defRPr>
            </a:lvl9pPr>
          </a:lstStyle>
          <a:p>
            <a:endParaRPr/>
          </a:p>
        </p:txBody>
      </p:sp>
      <p:sp>
        <p:nvSpPr>
          <p:cNvPr id="21" name="Google Shape;21;p69"/>
          <p:cNvSpPr txBox="1">
            <a:spLocks noGrp="1"/>
          </p:cNvSpPr>
          <p:nvPr>
            <p:ph type="body" idx="1"/>
          </p:nvPr>
        </p:nvSpPr>
        <p:spPr>
          <a:xfrm>
            <a:off x="677334" y="2160589"/>
            <a:ext cx="8596668" cy="3880773"/>
          </a:xfrm>
          <a:prstGeom prst="rect">
            <a:avLst/>
          </a:prstGeom>
          <a:noFill/>
          <a:ln>
            <a:noFill/>
          </a:ln>
        </p:spPr>
        <p:txBody>
          <a:bodyPr spcFirstLastPara="1" wrap="square" lIns="91425" tIns="45700" rIns="91425" bIns="45700" anchor="t" anchorCtr="0">
            <a:noAutofit/>
          </a:bodyPr>
          <a:lstStyle>
            <a:lvl1pPr marL="457200" marR="0" lvl="0" indent="-320040" algn="l" rtl="0">
              <a:lnSpc>
                <a:spcPct val="100000"/>
              </a:lnSpc>
              <a:spcBef>
                <a:spcPts val="1000"/>
              </a:spcBef>
              <a:spcAft>
                <a:spcPts val="0"/>
              </a:spcAft>
              <a:buClr>
                <a:schemeClr val="accent1"/>
              </a:buClr>
              <a:buSzPts val="1440"/>
              <a:buFont typeface="Noto Sans Symbols"/>
              <a:buChar char="▶"/>
              <a:defRPr sz="1800" b="0" i="0" u="none" strike="noStrike" cap="none">
                <a:solidFill>
                  <a:srgbClr val="6387B8"/>
                </a:solidFill>
                <a:latin typeface="Trebuchet MS"/>
                <a:ea typeface="Trebuchet MS"/>
                <a:cs typeface="Trebuchet MS"/>
                <a:sym typeface="Trebuchet MS"/>
              </a:defRPr>
            </a:lvl1pPr>
            <a:lvl2pPr marL="914400" marR="0" lvl="1" indent="-309880" algn="l" rtl="0">
              <a:lnSpc>
                <a:spcPct val="100000"/>
              </a:lnSpc>
              <a:spcBef>
                <a:spcPts val="1000"/>
              </a:spcBef>
              <a:spcAft>
                <a:spcPts val="0"/>
              </a:spcAft>
              <a:buClr>
                <a:schemeClr val="accent1"/>
              </a:buClr>
              <a:buSzPts val="1280"/>
              <a:buFont typeface="Noto Sans Symbols"/>
              <a:buChar char="▶"/>
              <a:defRPr sz="1600" b="0" i="0" u="none" strike="noStrike" cap="none">
                <a:solidFill>
                  <a:srgbClr val="6387B8"/>
                </a:solidFill>
                <a:latin typeface="Trebuchet MS"/>
                <a:ea typeface="Trebuchet MS"/>
                <a:cs typeface="Trebuchet MS"/>
                <a:sym typeface="Trebuchet MS"/>
              </a:defRPr>
            </a:lvl2pPr>
            <a:lvl3pPr marL="1371600" marR="0" lvl="2" indent="-299719" algn="l" rtl="0">
              <a:lnSpc>
                <a:spcPct val="100000"/>
              </a:lnSpc>
              <a:spcBef>
                <a:spcPts val="1000"/>
              </a:spcBef>
              <a:spcAft>
                <a:spcPts val="0"/>
              </a:spcAft>
              <a:buClr>
                <a:schemeClr val="accent1"/>
              </a:buClr>
              <a:buSzPts val="1120"/>
              <a:buFont typeface="Noto Sans Symbols"/>
              <a:buChar char="▶"/>
              <a:defRPr sz="1400" b="0" i="0" u="none" strike="noStrike" cap="none">
                <a:solidFill>
                  <a:srgbClr val="6387B8"/>
                </a:solidFill>
                <a:latin typeface="Trebuchet MS"/>
                <a:ea typeface="Trebuchet MS"/>
                <a:cs typeface="Trebuchet MS"/>
                <a:sym typeface="Trebuchet MS"/>
              </a:defRPr>
            </a:lvl3pPr>
            <a:lvl4pPr marL="1828800" marR="0" lvl="3"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6387B8"/>
                </a:solidFill>
                <a:latin typeface="Trebuchet MS"/>
                <a:ea typeface="Trebuchet MS"/>
                <a:cs typeface="Trebuchet MS"/>
                <a:sym typeface="Trebuchet MS"/>
              </a:defRPr>
            </a:lvl4pPr>
            <a:lvl5pPr marL="2286000" marR="0" lvl="4"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6387B8"/>
                </a:solidFill>
                <a:latin typeface="Trebuchet MS"/>
                <a:ea typeface="Trebuchet MS"/>
                <a:cs typeface="Trebuchet MS"/>
                <a:sym typeface="Trebuchet MS"/>
              </a:defRPr>
            </a:lvl5pPr>
            <a:lvl6pPr marL="2743200" marR="0" lvl="5"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6pPr>
            <a:lvl7pPr marL="3200400" marR="0" lvl="6" indent="-289560"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7pPr>
            <a:lvl8pPr marL="3657600" marR="0" lvl="7"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8pPr>
            <a:lvl9pPr marL="4114800" marR="0" lvl="8" indent="-289559" algn="l" rtl="0">
              <a:lnSpc>
                <a:spcPct val="100000"/>
              </a:lnSpc>
              <a:spcBef>
                <a:spcPts val="1000"/>
              </a:spcBef>
              <a:spcAft>
                <a:spcPts val="0"/>
              </a:spcAft>
              <a:buClr>
                <a:schemeClr val="accent1"/>
              </a:buClr>
              <a:buSzPts val="960"/>
              <a:buFont typeface="Noto Sans Symbols"/>
              <a:buChar char="▶"/>
              <a:defRPr sz="1200" b="0" i="0" u="none" strike="noStrike" cap="none">
                <a:solidFill>
                  <a:srgbClr val="3F3F3F"/>
                </a:solidFill>
                <a:latin typeface="Trebuchet MS"/>
                <a:ea typeface="Trebuchet MS"/>
                <a:cs typeface="Trebuchet MS"/>
                <a:sym typeface="Trebuchet MS"/>
              </a:defRPr>
            </a:lvl9pPr>
          </a:lstStyle>
          <a:p>
            <a:endParaRPr/>
          </a:p>
        </p:txBody>
      </p:sp>
      <p:pic>
        <p:nvPicPr>
          <p:cNvPr id="22" name="Google Shape;22;p69"/>
          <p:cNvPicPr preferRelativeResize="0"/>
          <p:nvPr/>
        </p:nvPicPr>
        <p:blipFill rotWithShape="1">
          <a:blip r:embed="rId5">
            <a:alphaModFix/>
          </a:blip>
          <a:srcRect/>
          <a:stretch/>
        </p:blipFill>
        <p:spPr>
          <a:xfrm>
            <a:off x="10895556" y="5824752"/>
            <a:ext cx="1041316" cy="798343"/>
          </a:xfrm>
          <a:prstGeom prst="rect">
            <a:avLst/>
          </a:prstGeom>
          <a:noFill/>
          <a:ln>
            <a:noFill/>
          </a:ln>
        </p:spPr>
      </p:pic>
      <p:sp>
        <p:nvSpPr>
          <p:cNvPr id="23" name="Google Shape;23;p69"/>
          <p:cNvSpPr txBox="1">
            <a:spLocks noGrp="1"/>
          </p:cNvSpPr>
          <p:nvPr>
            <p:ph type="dt" idx="10"/>
          </p:nvPr>
        </p:nvSpPr>
        <p:spPr>
          <a:xfrm>
            <a:off x="1565500" y="6356350"/>
            <a:ext cx="20159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sp>
        <p:nvSpPr>
          <p:cNvPr id="24" name="Google Shape;24;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Trebuchet MS"/>
                <a:ea typeface="Trebuchet MS"/>
                <a:cs typeface="Trebuchet MS"/>
                <a:sym typeface="Trebuchet MS"/>
              </a:defRPr>
            </a:lvl9pPr>
          </a:lstStyle>
          <a:p>
            <a:endParaRPr/>
          </a:p>
        </p:txBody>
      </p:sp>
      <p:pic>
        <p:nvPicPr>
          <p:cNvPr id="25" name="Google Shape;25;p69"/>
          <p:cNvPicPr preferRelativeResize="0"/>
          <p:nvPr/>
        </p:nvPicPr>
        <p:blipFill rotWithShape="1">
          <a:blip r:embed="rId6">
            <a:alphaModFix/>
          </a:blip>
          <a:srcRect/>
          <a:stretch/>
        </p:blipFill>
        <p:spPr>
          <a:xfrm>
            <a:off x="0" y="6287955"/>
            <a:ext cx="1528988" cy="504409"/>
          </a:xfrm>
          <a:prstGeom prst="rect">
            <a:avLst/>
          </a:prstGeom>
          <a:noFill/>
          <a:ln>
            <a:noFill/>
          </a:ln>
        </p:spPr>
      </p:pic>
      <p:sp>
        <p:nvSpPr>
          <p:cNvPr id="26" name="Google Shape;26;p69"/>
          <p:cNvSpPr txBox="1"/>
          <p:nvPr/>
        </p:nvSpPr>
        <p:spPr>
          <a:xfrm>
            <a:off x="9323120" y="6356351"/>
            <a:ext cx="2743200" cy="365125"/>
          </a:xfrm>
          <a:prstGeom prst="rect">
            <a:avLst/>
          </a:prstGeom>
          <a:noFill/>
          <a:ln>
            <a:noFill/>
          </a:ln>
        </p:spPr>
        <p:txBody>
          <a:bodyPr spcFirstLastPara="1" wrap="square" lIns="91425" tIns="45700" rIns="91425" bIns="45700" anchor="t" anchorCtr="0">
            <a:noAutofit/>
          </a:bodyPr>
          <a:lstStyle/>
          <a:p>
            <a:pPr marL="0" marR="0" lvl="0" indent="0" algn="r" rtl="0">
              <a:lnSpc>
                <a:spcPct val="100000"/>
              </a:lnSpc>
              <a:spcBef>
                <a:spcPts val="0"/>
              </a:spcBef>
              <a:spcAft>
                <a:spcPts val="0"/>
              </a:spcAft>
              <a:buNone/>
            </a:pPr>
            <a:fld id="{00000000-1234-1234-1234-123412341234}" type="slidenum">
              <a:rPr lang="en-US" sz="1400" b="0" i="0" u="none" strike="noStrike" cap="none">
                <a:solidFill>
                  <a:srgbClr val="000000"/>
                </a:solidFill>
                <a:latin typeface="Arial"/>
                <a:ea typeface="Arial"/>
                <a:cs typeface="Arial"/>
                <a:sym typeface="Arial"/>
              </a:rPr>
              <a:t>‹#›</a:t>
            </a:fld>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 id="2147483652" r:id="rId2"/>
    <p:sldLayoutId id="2147483653"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3.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5.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3.png"/><Relationship Id="rId4" Type="http://schemas.openxmlformats.org/officeDocument/2006/relationships/image" Target="../media/image44.png"/></Relationships>
</file>

<file path=ppt/slides/_rels/slide67.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8.png"/><Relationship Id="rId4" Type="http://schemas.openxmlformats.org/officeDocument/2006/relationships/image" Target="../media/image47.png"/></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2"/>
          <p:cNvSpPr txBox="1"/>
          <p:nvPr/>
        </p:nvSpPr>
        <p:spPr>
          <a:xfrm>
            <a:off x="1207350" y="2872768"/>
            <a:ext cx="9777300" cy="11406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US" sz="4400" b="1" i="0" u="none" strike="noStrike" cap="none">
                <a:solidFill>
                  <a:srgbClr val="000000"/>
                </a:solidFill>
                <a:latin typeface="Trebuchet MS"/>
                <a:ea typeface="Trebuchet MS"/>
                <a:cs typeface="Trebuchet MS"/>
                <a:sym typeface="Trebuchet MS"/>
              </a:rPr>
              <a:t>Blockchain fundamental</a:t>
            </a:r>
            <a:endParaRPr/>
          </a:p>
        </p:txBody>
      </p:sp>
      <p:pic>
        <p:nvPicPr>
          <p:cNvPr id="85" name="Google Shape;85;p2"/>
          <p:cNvPicPr preferRelativeResize="0"/>
          <p:nvPr/>
        </p:nvPicPr>
        <p:blipFill rotWithShape="1">
          <a:blip r:embed="rId3">
            <a:alphaModFix/>
          </a:blip>
          <a:srcRect/>
          <a:stretch/>
        </p:blipFill>
        <p:spPr>
          <a:xfrm>
            <a:off x="257260" y="4994218"/>
            <a:ext cx="1155996" cy="1155996"/>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pic>
        <p:nvPicPr>
          <p:cNvPr id="202" name="Google Shape;202;p11" descr="BLOCK .001.jpeg"/>
          <p:cNvPicPr preferRelativeResize="0"/>
          <p:nvPr/>
        </p:nvPicPr>
        <p:blipFill rotWithShape="1">
          <a:blip r:embed="rId3">
            <a:alphaModFix/>
          </a:blip>
          <a:srcRect/>
          <a:stretch/>
        </p:blipFill>
        <p:spPr>
          <a:xfrm>
            <a:off x="3296947" y="2406047"/>
            <a:ext cx="5815120" cy="4361340"/>
          </a:xfrm>
          <a:prstGeom prst="rect">
            <a:avLst/>
          </a:prstGeom>
          <a:noFill/>
          <a:ln>
            <a:noFill/>
          </a:ln>
        </p:spPr>
      </p:pic>
      <p:sp>
        <p:nvSpPr>
          <p:cNvPr id="203" name="Google Shape;203;p11"/>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04" name="Google Shape;204;p11"/>
          <p:cNvSpPr txBox="1"/>
          <p:nvPr/>
        </p:nvSpPr>
        <p:spPr>
          <a:xfrm>
            <a:off x="498764" y="1370612"/>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Transaction &amp; blocks</a:t>
            </a:r>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A transaction is a value transfer; a block is a collection of transactions on the blockchain network, gathered into a block that are hashed and added to the blockchain. </a:t>
            </a:r>
            <a:endParaRPr/>
          </a:p>
        </p:txBody>
      </p:sp>
      <p:sp>
        <p:nvSpPr>
          <p:cNvPr id="205" name="Google Shape;205;p11"/>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206" name="Google Shape;206;p11"/>
          <p:cNvSpPr/>
          <p:nvPr/>
        </p:nvSpPr>
        <p:spPr>
          <a:xfrm>
            <a:off x="3296947" y="6543272"/>
            <a:ext cx="886539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https://pplware.sapo.pt/informacao/monero-xmr-uma-moeda-segura-privada-e-sem-rasto/</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12"/>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13" name="Google Shape;213;p12"/>
          <p:cNvSpPr txBox="1"/>
          <p:nvPr/>
        </p:nvSpPr>
        <p:spPr>
          <a:xfrm>
            <a:off x="498764" y="1505084"/>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Mining</a:t>
            </a:r>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This process of solving cryptographic problems using computing hardware also triggers the release of cryptocurrencies</a:t>
            </a:r>
            <a:endParaRPr sz="2000" b="0" i="0" u="none" strike="noStrike" cap="none">
              <a:solidFill>
                <a:srgbClr val="000000"/>
              </a:solidFill>
              <a:latin typeface="Trebuchet MS"/>
              <a:ea typeface="Trebuchet MS"/>
              <a:cs typeface="Trebuchet MS"/>
              <a:sym typeface="Trebuchet MS"/>
            </a:endParaRPr>
          </a:p>
        </p:txBody>
      </p:sp>
      <p:sp>
        <p:nvSpPr>
          <p:cNvPr id="214" name="Google Shape;214;p12"/>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pic>
        <p:nvPicPr>
          <p:cNvPr id="215" name="Google Shape;215;p12"/>
          <p:cNvPicPr preferRelativeResize="0"/>
          <p:nvPr/>
        </p:nvPicPr>
        <p:blipFill rotWithShape="1">
          <a:blip r:embed="rId3">
            <a:alphaModFix/>
          </a:blip>
          <a:srcRect/>
          <a:stretch/>
        </p:blipFill>
        <p:spPr>
          <a:xfrm>
            <a:off x="341214" y="3008472"/>
            <a:ext cx="9764436" cy="3550703"/>
          </a:xfrm>
          <a:prstGeom prst="rect">
            <a:avLst/>
          </a:prstGeom>
          <a:noFill/>
          <a:ln>
            <a:noFill/>
          </a:ln>
        </p:spPr>
      </p:pic>
      <p:sp>
        <p:nvSpPr>
          <p:cNvPr id="216" name="Google Shape;216;p12"/>
          <p:cNvSpPr/>
          <p:nvPr/>
        </p:nvSpPr>
        <p:spPr>
          <a:xfrm>
            <a:off x="2958353" y="6584579"/>
            <a:ext cx="914399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https://marmelab.com/blog/2016/05/12/blockchain-expliquee-aux-developpeurs-web-la-theorie.html</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13"/>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23" name="Google Shape;223;p13"/>
          <p:cNvSpPr txBox="1"/>
          <p:nvPr/>
        </p:nvSpPr>
        <p:spPr>
          <a:xfrm>
            <a:off x="498762" y="1248180"/>
            <a:ext cx="9422179"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Mining </a:t>
            </a:r>
            <a:endParaRPr sz="2400" b="1" i="0" u="none" strike="noStrike" cap="none">
              <a:solidFill>
                <a:schemeClr val="dk1"/>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The process by which transactions are verified and added to a blockchain. </a:t>
            </a:r>
            <a:endParaRPr sz="2000" b="0" i="0" u="none" strike="noStrike" cap="none">
              <a:solidFill>
                <a:srgbClr val="000000"/>
              </a:solidFill>
              <a:latin typeface="Trebuchet MS"/>
              <a:ea typeface="Trebuchet MS"/>
              <a:cs typeface="Trebuchet MS"/>
              <a:sym typeface="Trebuchet MS"/>
            </a:endParaRPr>
          </a:p>
          <a:p>
            <a:pPr marL="88900" marR="0" lvl="0" indent="0" algn="l" rtl="0">
              <a:lnSpc>
                <a:spcPct val="100000"/>
              </a:lnSpc>
              <a:spcBef>
                <a:spcPts val="600"/>
              </a:spcBef>
              <a:spcAft>
                <a:spcPts val="300"/>
              </a:spcAft>
              <a:buNone/>
            </a:pPr>
            <a:endParaRPr sz="2400" b="1" i="0" u="none" strike="noStrike" cap="none">
              <a:solidFill>
                <a:schemeClr val="dk1"/>
              </a:solidFill>
              <a:latin typeface="Trebuchet MS"/>
              <a:ea typeface="Trebuchet MS"/>
              <a:cs typeface="Trebuchet MS"/>
              <a:sym typeface="Trebuchet MS"/>
            </a:endParaRPr>
          </a:p>
        </p:txBody>
      </p:sp>
      <p:sp>
        <p:nvSpPr>
          <p:cNvPr id="224" name="Google Shape;224;p13"/>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pic>
        <p:nvPicPr>
          <p:cNvPr id="225" name="Google Shape;225;p13"/>
          <p:cNvPicPr preferRelativeResize="0"/>
          <p:nvPr/>
        </p:nvPicPr>
        <p:blipFill rotWithShape="1">
          <a:blip r:embed="rId3">
            <a:alphaModFix/>
          </a:blip>
          <a:srcRect/>
          <a:stretch/>
        </p:blipFill>
        <p:spPr>
          <a:xfrm>
            <a:off x="915316" y="2358641"/>
            <a:ext cx="8933054" cy="4072959"/>
          </a:xfrm>
          <a:prstGeom prst="rect">
            <a:avLst/>
          </a:prstGeom>
          <a:noFill/>
          <a:ln>
            <a:noFill/>
          </a:ln>
        </p:spPr>
      </p:pic>
      <p:sp>
        <p:nvSpPr>
          <p:cNvPr id="226" name="Google Shape;226;p13"/>
          <p:cNvSpPr/>
          <p:nvPr/>
        </p:nvSpPr>
        <p:spPr>
          <a:xfrm>
            <a:off x="6633882" y="6369783"/>
            <a:ext cx="53788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https://marmelab.com/blog/2016/05/12/blockchain-expliquee-aux-developpeurs-web-la-theorie.html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pic>
        <p:nvPicPr>
          <p:cNvPr id="232" name="Google Shape;232;p14"/>
          <p:cNvPicPr preferRelativeResize="0"/>
          <p:nvPr/>
        </p:nvPicPr>
        <p:blipFill rotWithShape="1">
          <a:blip r:embed="rId3">
            <a:alphaModFix/>
          </a:blip>
          <a:srcRect/>
          <a:stretch/>
        </p:blipFill>
        <p:spPr>
          <a:xfrm>
            <a:off x="3342917" y="2380191"/>
            <a:ext cx="5855794" cy="4373220"/>
          </a:xfrm>
          <a:prstGeom prst="rect">
            <a:avLst/>
          </a:prstGeom>
          <a:noFill/>
          <a:ln>
            <a:noFill/>
          </a:ln>
        </p:spPr>
      </p:pic>
      <p:sp>
        <p:nvSpPr>
          <p:cNvPr id="233" name="Google Shape;233;p14"/>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34" name="Google Shape;234;p14"/>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Mining </a:t>
            </a:r>
            <a:endParaRPr sz="2400" b="1" i="0" u="none" strike="noStrike" cap="none">
              <a:solidFill>
                <a:schemeClr val="dk1"/>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Miners on the network select transactions from pools and form them into a ‘block’. </a:t>
            </a:r>
            <a:endParaRPr/>
          </a:p>
          <a:p>
            <a:pPr marL="88900" marR="0" lvl="0" indent="0" algn="l" rtl="0">
              <a:lnSpc>
                <a:spcPct val="100000"/>
              </a:lnSpc>
              <a:spcBef>
                <a:spcPts val="600"/>
              </a:spcBef>
              <a:spcAft>
                <a:spcPts val="300"/>
              </a:spcAft>
              <a:buNone/>
            </a:pPr>
            <a:endParaRPr sz="2400" b="1" i="0" u="none" strike="noStrike" cap="none">
              <a:solidFill>
                <a:schemeClr val="dk1"/>
              </a:solidFill>
              <a:latin typeface="Trebuchet MS"/>
              <a:ea typeface="Trebuchet MS"/>
              <a:cs typeface="Trebuchet MS"/>
              <a:sym typeface="Trebuchet MS"/>
            </a:endParaRPr>
          </a:p>
        </p:txBody>
      </p:sp>
      <p:sp>
        <p:nvSpPr>
          <p:cNvPr id="235" name="Google Shape;235;p14"/>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236" name="Google Shape;236;p14"/>
          <p:cNvSpPr/>
          <p:nvPr/>
        </p:nvSpPr>
        <p:spPr>
          <a:xfrm>
            <a:off x="2525063" y="6585812"/>
            <a:ext cx="96669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https://www.thinkgeek.com/images/products/additional/carousel/e847_minecraft_pickaxe_inuse.jpg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15"/>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43" name="Google Shape;243;p15"/>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Forks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A fork is the creation of an ongoing alternative version of the blockchain, by creating two blocks simultaneously on different parts of the network. This creates two parallel blockchains, where one of the two is the winning blockchain.</a:t>
            </a:r>
            <a:endParaRPr/>
          </a:p>
          <a:p>
            <a:pPr marL="800100" marR="0" lvl="1" indent="-241300" algn="l" rtl="0">
              <a:lnSpc>
                <a:spcPct val="100000"/>
              </a:lnSpc>
              <a:spcBef>
                <a:spcPts val="600"/>
              </a:spcBef>
              <a:spcAft>
                <a:spcPts val="0"/>
              </a:spcAft>
              <a:buClr>
                <a:schemeClr val="accent1"/>
              </a:buClr>
              <a:buSzPts val="1600"/>
              <a:buFont typeface="Courier New"/>
              <a:buNone/>
            </a:pP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When does it happens?</a:t>
            </a:r>
            <a:endParaRPr/>
          </a:p>
          <a:p>
            <a:pPr marL="457200" marR="0" lvl="1" indent="0" algn="l" rtl="0">
              <a:lnSpc>
                <a:spcPct val="100000"/>
              </a:lnSpc>
              <a:spcBef>
                <a:spcPts val="600"/>
              </a:spcBef>
              <a:spcAft>
                <a:spcPts val="0"/>
              </a:spcAft>
              <a:buNone/>
            </a:pPr>
            <a:r>
              <a:rPr lang="en-US" sz="1800" b="0" i="0" u="none" strike="noStrike" cap="none">
                <a:solidFill>
                  <a:srgbClr val="000000"/>
                </a:solidFill>
                <a:latin typeface="Trebuchet MS"/>
                <a:ea typeface="Trebuchet MS"/>
                <a:cs typeface="Trebuchet MS"/>
                <a:sym typeface="Trebuchet MS"/>
              </a:rPr>
              <a:t>         • Block found at the same time</a:t>
            </a:r>
            <a:endParaRPr/>
          </a:p>
          <a:p>
            <a:pPr marL="457200" marR="0" lvl="1" indent="0" algn="l" rtl="0">
              <a:lnSpc>
                <a:spcPct val="100000"/>
              </a:lnSpc>
              <a:spcBef>
                <a:spcPts val="600"/>
              </a:spcBef>
              <a:spcAft>
                <a:spcPts val="0"/>
              </a:spcAft>
              <a:buNone/>
            </a:pPr>
            <a:r>
              <a:rPr lang="en-US" sz="1800" b="0" i="0" u="none" strike="noStrike" cap="none">
                <a:solidFill>
                  <a:srgbClr val="000000"/>
                </a:solidFill>
                <a:latin typeface="Trebuchet MS"/>
                <a:ea typeface="Trebuchet MS"/>
                <a:cs typeface="Trebuchet MS"/>
                <a:sym typeface="Trebuchet MS"/>
              </a:rPr>
              <a:t>         • Software incompatibility</a:t>
            </a:r>
            <a:endParaRPr/>
          </a:p>
          <a:p>
            <a:pPr marL="457200" marR="0" lvl="1" indent="0" algn="l" rtl="0">
              <a:lnSpc>
                <a:spcPct val="100000"/>
              </a:lnSpc>
              <a:spcBef>
                <a:spcPts val="600"/>
              </a:spcBef>
              <a:spcAft>
                <a:spcPts val="0"/>
              </a:spcAft>
              <a:buNone/>
            </a:pPr>
            <a:r>
              <a:rPr lang="en-US" sz="1800" b="0" i="0" u="none" strike="noStrike" cap="none">
                <a:solidFill>
                  <a:srgbClr val="000000"/>
                </a:solidFill>
                <a:latin typeface="Trebuchet MS"/>
                <a:ea typeface="Trebuchet MS"/>
                <a:cs typeface="Trebuchet MS"/>
                <a:sym typeface="Trebuchet MS"/>
              </a:rPr>
              <a:t>         • “We don’t agree” split</a:t>
            </a:r>
            <a:endParaRPr/>
          </a:p>
          <a:p>
            <a:pPr marL="800100" marR="0" lvl="1" indent="-220980" algn="l" rtl="0">
              <a:lnSpc>
                <a:spcPct val="100000"/>
              </a:lnSpc>
              <a:spcBef>
                <a:spcPts val="600"/>
              </a:spcBef>
              <a:spcAft>
                <a:spcPts val="300"/>
              </a:spcAft>
              <a:buClr>
                <a:schemeClr val="accent1"/>
              </a:buClr>
              <a:buSzPts val="1920"/>
              <a:buFont typeface="Courier New"/>
              <a:buNone/>
            </a:pPr>
            <a:endParaRPr sz="2400" b="1" i="0" u="none" strike="noStrike" cap="none">
              <a:solidFill>
                <a:schemeClr val="dk1"/>
              </a:solidFill>
              <a:latin typeface="Trebuchet MS"/>
              <a:ea typeface="Trebuchet MS"/>
              <a:cs typeface="Trebuchet MS"/>
              <a:sym typeface="Trebuchet MS"/>
            </a:endParaRPr>
          </a:p>
        </p:txBody>
      </p:sp>
      <p:sp>
        <p:nvSpPr>
          <p:cNvPr id="244" name="Google Shape;244;p15"/>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245" name="Google Shape;245;p15"/>
          <p:cNvSpPr/>
          <p:nvPr/>
        </p:nvSpPr>
        <p:spPr>
          <a:xfrm>
            <a:off x="4093882" y="6597734"/>
            <a:ext cx="797858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https://medium.com/my-blockchain-bible/101-blockchain-terminology-874f007c0270</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6"/>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52" name="Google Shape;252;p16"/>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pic>
        <p:nvPicPr>
          <p:cNvPr id="253" name="Google Shape;253;p16" descr="Screenshot 2018-12-31 at 15.01.28.png"/>
          <p:cNvPicPr preferRelativeResize="0"/>
          <p:nvPr/>
        </p:nvPicPr>
        <p:blipFill rotWithShape="1">
          <a:blip r:embed="rId3">
            <a:alphaModFix/>
          </a:blip>
          <a:srcRect/>
          <a:stretch/>
        </p:blipFill>
        <p:spPr>
          <a:xfrm>
            <a:off x="1509059" y="964664"/>
            <a:ext cx="9338235" cy="5767733"/>
          </a:xfrm>
          <a:prstGeom prst="rect">
            <a:avLst/>
          </a:prstGeom>
          <a:noFill/>
          <a:ln>
            <a:noFill/>
          </a:ln>
        </p:spPr>
      </p:pic>
      <p:sp>
        <p:nvSpPr>
          <p:cNvPr id="254" name="Google Shape;254;p16"/>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Forks</a:t>
            </a:r>
            <a:r>
              <a:rPr lang="en-US" sz="1400" b="0" i="0" u="none" strike="noStrike" cap="none">
                <a:solidFill>
                  <a:srgbClr val="000000"/>
                </a:solidFill>
                <a:latin typeface="Arial"/>
                <a:ea typeface="Arial"/>
                <a:cs typeface="Arial"/>
                <a:sym typeface="Arial"/>
              </a:rPr>
              <a:t> </a:t>
            </a:r>
            <a:endParaRPr sz="1400" b="0" i="0" u="none" strike="noStrike" cap="none">
              <a:solidFill>
                <a:srgbClr val="000000"/>
              </a:solidFill>
              <a:latin typeface="Arial"/>
              <a:ea typeface="Arial"/>
              <a:cs typeface="Arial"/>
              <a:sym typeface="Arial"/>
            </a:endParaRPr>
          </a:p>
          <a:p>
            <a:pPr marL="800100" marR="0" lvl="1" indent="-220980" algn="l" rtl="0">
              <a:lnSpc>
                <a:spcPct val="100000"/>
              </a:lnSpc>
              <a:spcBef>
                <a:spcPts val="600"/>
              </a:spcBef>
              <a:spcAft>
                <a:spcPts val="300"/>
              </a:spcAft>
              <a:buClr>
                <a:schemeClr val="accent1"/>
              </a:buClr>
              <a:buSzPts val="1920"/>
              <a:buFont typeface="Courier New"/>
              <a:buNone/>
            </a:pPr>
            <a:endParaRPr sz="2400" b="1" i="0" u="none" strike="noStrike" cap="none">
              <a:solidFill>
                <a:schemeClr val="dk1"/>
              </a:solidFill>
              <a:latin typeface="Trebuchet MS"/>
              <a:ea typeface="Trebuchet MS"/>
              <a:cs typeface="Trebuchet MS"/>
              <a:sym typeface="Trebuchet MS"/>
            </a:endParaRPr>
          </a:p>
        </p:txBody>
      </p:sp>
      <p:sp>
        <p:nvSpPr>
          <p:cNvPr id="255" name="Google Shape;255;p16"/>
          <p:cNvSpPr/>
          <p:nvPr/>
        </p:nvSpPr>
        <p:spPr>
          <a:xfrm>
            <a:off x="9817040" y="6588971"/>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17"/>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62" name="Google Shape;262;p17"/>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Bitcoin</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Crypto currency, first asset based on Blockchain</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Used for drug/weapons e-commerce, ransom ware</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Used for remittance, speculation, store of value       </a:t>
            </a:r>
            <a:endParaRPr/>
          </a:p>
          <a:p>
            <a:pPr marL="457200" marR="0" lvl="1" indent="0" algn="l" rtl="0">
              <a:lnSpc>
                <a:spcPct val="100000"/>
              </a:lnSpc>
              <a:spcBef>
                <a:spcPts val="600"/>
              </a:spcBef>
              <a:spcAft>
                <a:spcPts val="0"/>
              </a:spcAft>
              <a:buNone/>
            </a:pPr>
            <a:endParaRPr sz="2400" b="1" i="0" u="none" strike="noStrike" cap="none">
              <a:solidFill>
                <a:schemeClr val="dk1"/>
              </a:solidFill>
              <a:latin typeface="Trebuchet MS"/>
              <a:ea typeface="Trebuchet MS"/>
              <a:cs typeface="Trebuchet MS"/>
              <a:sym typeface="Trebuchet MS"/>
            </a:endParaRPr>
          </a:p>
          <a:p>
            <a:pPr marL="457200" marR="0" lvl="1" indent="0" algn="just" rtl="0">
              <a:lnSpc>
                <a:spcPct val="100000"/>
              </a:lnSpc>
              <a:spcBef>
                <a:spcPts val="600"/>
              </a:spcBef>
              <a:spcAft>
                <a:spcPts val="0"/>
              </a:spcAft>
              <a:buNone/>
            </a:pPr>
            <a:r>
              <a:rPr lang="en-US" sz="2000" b="0" i="0" u="none" strike="noStrike" cap="none">
                <a:solidFill>
                  <a:schemeClr val="dk1"/>
                </a:solidFill>
                <a:latin typeface="Trebuchet MS"/>
                <a:ea typeface="Trebuchet MS"/>
                <a:cs typeface="Trebuchet MS"/>
                <a:sym typeface="Trebuchet MS"/>
              </a:rPr>
              <a:t>“What is </a:t>
            </a:r>
            <a:r>
              <a:rPr lang="en-US" sz="2000" b="0" i="0" u="none" strike="noStrike" cap="none">
                <a:solidFill>
                  <a:srgbClr val="000000"/>
                </a:solidFill>
                <a:latin typeface="Trebuchet MS"/>
                <a:ea typeface="Trebuchet MS"/>
                <a:cs typeface="Trebuchet MS"/>
                <a:sym typeface="Trebuchet MS"/>
              </a:rPr>
              <a:t>needed</a:t>
            </a:r>
            <a:r>
              <a:rPr lang="en-US" sz="2000" b="0" i="0" u="none" strike="noStrike" cap="none">
                <a:solidFill>
                  <a:schemeClr val="dk1"/>
                </a:solidFill>
                <a:latin typeface="Trebuchet MS"/>
                <a:ea typeface="Trebuchet MS"/>
                <a:cs typeface="Trebuchet MS"/>
                <a:sym typeface="Trebuchet MS"/>
              </a:rPr>
              <a:t> is an electronic payment system based on cryptographic proof instead of trust, allowing any two willing parties to transact directly with each other without the need for a trusted third party.”</a:t>
            </a:r>
            <a:endParaRPr/>
          </a:p>
          <a:p>
            <a:pPr marL="457200" marR="0" lvl="1" indent="0" algn="just" rtl="0">
              <a:lnSpc>
                <a:spcPct val="100000"/>
              </a:lnSpc>
              <a:spcBef>
                <a:spcPts val="600"/>
              </a:spcBef>
              <a:spcAft>
                <a:spcPts val="0"/>
              </a:spcAft>
              <a:buNone/>
            </a:pPr>
            <a:r>
              <a:rPr lang="en-US" sz="2000" b="0" i="0" u="none" strike="noStrike" cap="none">
                <a:solidFill>
                  <a:schemeClr val="dk1"/>
                </a:solidFill>
                <a:latin typeface="Trebuchet MS"/>
                <a:ea typeface="Trebuchet MS"/>
                <a:cs typeface="Trebuchet MS"/>
                <a:sym typeface="Trebuchet MS"/>
              </a:rPr>
              <a:t>                                                Satoshi Nakamoto – October 31st, 2008</a:t>
            </a:r>
            <a:endParaRPr/>
          </a:p>
          <a:p>
            <a:pPr marL="457200" marR="0" lvl="1" indent="0" algn="l" rtl="0">
              <a:lnSpc>
                <a:spcPct val="100000"/>
              </a:lnSpc>
              <a:spcBef>
                <a:spcPts val="600"/>
              </a:spcBef>
              <a:spcAft>
                <a:spcPts val="300"/>
              </a:spcAft>
              <a:buNone/>
            </a:pPr>
            <a:endParaRPr sz="2400" b="1" i="0" u="none" strike="noStrike" cap="none">
              <a:solidFill>
                <a:schemeClr val="dk1"/>
              </a:solidFill>
              <a:latin typeface="Trebuchet MS"/>
              <a:ea typeface="Trebuchet MS"/>
              <a:cs typeface="Trebuchet MS"/>
              <a:sym typeface="Trebuchet MS"/>
            </a:endParaRPr>
          </a:p>
        </p:txBody>
      </p:sp>
      <p:pic>
        <p:nvPicPr>
          <p:cNvPr id="263" name="Google Shape;263;p17"/>
          <p:cNvPicPr preferRelativeResize="0"/>
          <p:nvPr/>
        </p:nvPicPr>
        <p:blipFill rotWithShape="1">
          <a:blip r:embed="rId3">
            <a:alphaModFix/>
          </a:blip>
          <a:srcRect/>
          <a:stretch/>
        </p:blipFill>
        <p:spPr>
          <a:xfrm>
            <a:off x="7138929" y="1036508"/>
            <a:ext cx="2276475" cy="771525"/>
          </a:xfrm>
          <a:prstGeom prst="rect">
            <a:avLst/>
          </a:prstGeom>
          <a:noFill/>
          <a:ln>
            <a:noFill/>
          </a:ln>
        </p:spPr>
      </p:pic>
      <p:sp>
        <p:nvSpPr>
          <p:cNvPr id="264" name="Google Shape;264;p17"/>
          <p:cNvSpPr/>
          <p:nvPr/>
        </p:nvSpPr>
        <p:spPr>
          <a:xfrm>
            <a:off x="4676589" y="6565025"/>
            <a:ext cx="751541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https://medium.com/@flatoutcrypto/what-is-the-point-of-eos-ad385740b05f</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18"/>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71" name="Google Shape;271;p18"/>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Bitcoin</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Monetary creation</a:t>
            </a:r>
            <a:endParaRPr sz="2000" b="0" i="0" u="none" strike="noStrike" cap="none">
              <a:solidFill>
                <a:srgbClr val="000000"/>
              </a:solidFill>
              <a:latin typeface="Trebuchet MS"/>
              <a:ea typeface="Trebuchet MS"/>
              <a:cs typeface="Trebuchet MS"/>
              <a:sym typeface="Trebuchet MS"/>
            </a:endParaRPr>
          </a:p>
          <a:p>
            <a:pPr marL="88900" marR="0" lvl="0" indent="0" algn="l" rtl="0">
              <a:lnSpc>
                <a:spcPct val="100000"/>
              </a:lnSpc>
              <a:spcBef>
                <a:spcPts val="600"/>
              </a:spcBef>
              <a:spcAft>
                <a:spcPts val="300"/>
              </a:spcAft>
              <a:buNone/>
            </a:pPr>
            <a:endParaRPr sz="2400" b="0" i="0" u="none" strike="noStrike" cap="none">
              <a:solidFill>
                <a:schemeClr val="dk1"/>
              </a:solidFill>
              <a:latin typeface="Trebuchet MS"/>
              <a:ea typeface="Trebuchet MS"/>
              <a:cs typeface="Trebuchet MS"/>
              <a:sym typeface="Trebuchet MS"/>
            </a:endParaRPr>
          </a:p>
        </p:txBody>
      </p:sp>
      <p:sp>
        <p:nvSpPr>
          <p:cNvPr id="272" name="Google Shape;272;p18"/>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pic>
        <p:nvPicPr>
          <p:cNvPr id="273" name="Google Shape;273;p18"/>
          <p:cNvPicPr preferRelativeResize="0"/>
          <p:nvPr/>
        </p:nvPicPr>
        <p:blipFill rotWithShape="1">
          <a:blip r:embed="rId3">
            <a:alphaModFix/>
          </a:blip>
          <a:srcRect/>
          <a:stretch/>
        </p:blipFill>
        <p:spPr>
          <a:xfrm>
            <a:off x="9845479" y="80436"/>
            <a:ext cx="2276475" cy="771525"/>
          </a:xfrm>
          <a:prstGeom prst="rect">
            <a:avLst/>
          </a:prstGeom>
          <a:noFill/>
          <a:ln>
            <a:noFill/>
          </a:ln>
        </p:spPr>
      </p:pic>
      <p:pic>
        <p:nvPicPr>
          <p:cNvPr id="274" name="Google Shape;274;p18"/>
          <p:cNvPicPr preferRelativeResize="0"/>
          <p:nvPr/>
        </p:nvPicPr>
        <p:blipFill>
          <a:blip r:embed="rId4">
            <a:alphaModFix/>
          </a:blip>
          <a:stretch>
            <a:fillRect/>
          </a:stretch>
        </p:blipFill>
        <p:spPr>
          <a:xfrm>
            <a:off x="0" y="0"/>
            <a:ext cx="9845475" cy="65636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19"/>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81" name="Google Shape;281;p19"/>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Bitcoin</a:t>
            </a:r>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Inside Bitcoin’s Blockchain</a:t>
            </a:r>
            <a:endParaRPr sz="2400" b="0" i="0" u="none" strike="noStrike" cap="none">
              <a:solidFill>
                <a:schemeClr val="dk1"/>
              </a:solidFill>
              <a:latin typeface="Trebuchet MS"/>
              <a:ea typeface="Trebuchet MS"/>
              <a:cs typeface="Trebuchet MS"/>
              <a:sym typeface="Trebuchet MS"/>
            </a:endParaRPr>
          </a:p>
        </p:txBody>
      </p:sp>
      <p:sp>
        <p:nvSpPr>
          <p:cNvPr id="282" name="Google Shape;282;p19"/>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pic>
        <p:nvPicPr>
          <p:cNvPr id="283" name="Google Shape;283;p19"/>
          <p:cNvPicPr preferRelativeResize="0"/>
          <p:nvPr/>
        </p:nvPicPr>
        <p:blipFill rotWithShape="1">
          <a:blip r:embed="rId3">
            <a:alphaModFix/>
          </a:blip>
          <a:srcRect/>
          <a:stretch/>
        </p:blipFill>
        <p:spPr>
          <a:xfrm>
            <a:off x="7138929" y="1036508"/>
            <a:ext cx="2276475" cy="771525"/>
          </a:xfrm>
          <a:prstGeom prst="rect">
            <a:avLst/>
          </a:prstGeom>
          <a:noFill/>
          <a:ln>
            <a:noFill/>
          </a:ln>
        </p:spPr>
      </p:pic>
      <p:sp>
        <p:nvSpPr>
          <p:cNvPr id="284" name="Google Shape;284;p19"/>
          <p:cNvSpPr/>
          <p:nvPr/>
        </p:nvSpPr>
        <p:spPr>
          <a:xfrm>
            <a:off x="4277147" y="2224504"/>
            <a:ext cx="6247509" cy="4483495"/>
          </a:xfrm>
          <a:prstGeom prst="roundRect">
            <a:avLst>
              <a:gd name="adj" fmla="val 16667"/>
            </a:avLst>
          </a:prstGeom>
          <a:solidFill>
            <a:srgbClr val="6287B2">
              <a:alpha val="87058"/>
            </a:srgbClr>
          </a:solidFill>
          <a:ln w="25400" cap="flat" cmpd="sng">
            <a:solidFill>
              <a:srgbClr val="102E4F"/>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5" name="Google Shape;285;p19"/>
          <p:cNvSpPr/>
          <p:nvPr/>
        </p:nvSpPr>
        <p:spPr>
          <a:xfrm>
            <a:off x="5132090" y="3372238"/>
            <a:ext cx="3856925" cy="866273"/>
          </a:xfrm>
          <a:prstGeom prst="rect">
            <a:avLst/>
          </a:prstGeom>
          <a:solidFill>
            <a:srgbClr val="92D050"/>
          </a:solidFill>
          <a:ln w="25400" cap="flat" cmpd="sng">
            <a:solidFill>
              <a:srgbClr val="6387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1" u="none" strike="noStrike" cap="none">
                <a:solidFill>
                  <a:srgbClr val="6387B8"/>
                </a:solidFill>
                <a:latin typeface="Arial"/>
                <a:ea typeface="Arial"/>
                <a:cs typeface="Arial"/>
                <a:sym typeface="Arial"/>
              </a:rPr>
              <a:t>Header</a:t>
            </a:r>
            <a:endParaRPr/>
          </a:p>
          <a:p>
            <a:pPr marL="0" marR="0" lvl="0" indent="0" algn="ctr" rtl="0">
              <a:lnSpc>
                <a:spcPct val="100000"/>
              </a:lnSpc>
              <a:spcBef>
                <a:spcPts val="0"/>
              </a:spcBef>
              <a:spcAft>
                <a:spcPts val="0"/>
              </a:spcAft>
              <a:buNone/>
            </a:pPr>
            <a:r>
              <a:rPr lang="en-US" sz="1400" b="1" i="0" u="none" strike="noStrike" cap="none">
                <a:solidFill>
                  <a:srgbClr val="6387B8"/>
                </a:solidFill>
                <a:latin typeface="Arial"/>
                <a:ea typeface="Arial"/>
                <a:cs typeface="Arial"/>
                <a:sym typeface="Arial"/>
              </a:rPr>
              <a:t>(It is hashed twice to create the fingerprint which is referred to in the next block)</a:t>
            </a:r>
            <a:endParaRPr sz="1400" b="0" i="0" u="none" strike="noStrike" cap="none">
              <a:solidFill>
                <a:schemeClr val="dk1"/>
              </a:solidFill>
              <a:latin typeface="Arial"/>
              <a:ea typeface="Arial"/>
              <a:cs typeface="Arial"/>
              <a:sym typeface="Arial"/>
            </a:endParaRPr>
          </a:p>
        </p:txBody>
      </p:sp>
      <p:sp>
        <p:nvSpPr>
          <p:cNvPr id="286" name="Google Shape;286;p19"/>
          <p:cNvSpPr txBox="1"/>
          <p:nvPr/>
        </p:nvSpPr>
        <p:spPr>
          <a:xfrm>
            <a:off x="4131728" y="2483432"/>
            <a:ext cx="6197600"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400" b="1" i="0" u="none" strike="noStrike" cap="none">
                <a:solidFill>
                  <a:schemeClr val="lt1"/>
                </a:solidFill>
                <a:latin typeface="Arial"/>
                <a:ea typeface="Arial"/>
                <a:cs typeface="Arial"/>
                <a:sym typeface="Arial"/>
              </a:rPr>
              <a:t>BLOCK </a:t>
            </a:r>
            <a:endParaRPr/>
          </a:p>
          <a:p>
            <a:pPr marL="0" marR="0" lvl="0" indent="0" algn="ctr" rtl="0">
              <a:lnSpc>
                <a:spcPct val="100000"/>
              </a:lnSpc>
              <a:spcBef>
                <a:spcPts val="0"/>
              </a:spcBef>
              <a:spcAft>
                <a:spcPts val="0"/>
              </a:spcAft>
              <a:buNone/>
            </a:pPr>
            <a:r>
              <a:rPr lang="en-US" sz="1600" b="1" i="0" u="none" strike="noStrike" cap="none">
                <a:solidFill>
                  <a:schemeClr val="lt1"/>
                </a:solidFill>
                <a:latin typeface="Arial"/>
                <a:ea typeface="Arial"/>
                <a:cs typeface="Arial"/>
                <a:sym typeface="Arial"/>
              </a:rPr>
              <a:t>(Units of the blockchain, like pages of transactions in a ledger)</a:t>
            </a:r>
            <a:endParaRPr sz="2400" b="1" i="0" u="none" strike="noStrike" cap="none">
              <a:solidFill>
                <a:schemeClr val="lt1"/>
              </a:solidFill>
              <a:latin typeface="Arial"/>
              <a:ea typeface="Arial"/>
              <a:cs typeface="Arial"/>
              <a:sym typeface="Arial"/>
            </a:endParaRPr>
          </a:p>
        </p:txBody>
      </p:sp>
      <p:sp>
        <p:nvSpPr>
          <p:cNvPr id="287" name="Google Shape;287;p19"/>
          <p:cNvSpPr/>
          <p:nvPr/>
        </p:nvSpPr>
        <p:spPr>
          <a:xfrm>
            <a:off x="5132089" y="4466252"/>
            <a:ext cx="3856925" cy="866273"/>
          </a:xfrm>
          <a:prstGeom prst="rect">
            <a:avLst/>
          </a:prstGeom>
          <a:solidFill>
            <a:srgbClr val="DFEAF4"/>
          </a:solidFill>
          <a:ln w="25400" cap="flat" cmpd="sng">
            <a:solidFill>
              <a:srgbClr val="6387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1" u="none" strike="noStrike" cap="none">
                <a:solidFill>
                  <a:srgbClr val="6387B8"/>
                </a:solidFill>
                <a:latin typeface="Arial"/>
                <a:ea typeface="Arial"/>
                <a:cs typeface="Arial"/>
                <a:sym typeface="Arial"/>
              </a:rPr>
              <a:t>Transaction count</a:t>
            </a:r>
            <a:endParaRPr/>
          </a:p>
          <a:p>
            <a:pPr marL="0" marR="0" lvl="0" indent="0" algn="ctr" rtl="0">
              <a:lnSpc>
                <a:spcPct val="100000"/>
              </a:lnSpc>
              <a:spcBef>
                <a:spcPts val="0"/>
              </a:spcBef>
              <a:spcAft>
                <a:spcPts val="0"/>
              </a:spcAft>
              <a:buNone/>
            </a:pPr>
            <a:r>
              <a:rPr lang="en-US" sz="1400" b="1" i="0" u="none" strike="noStrike" cap="none">
                <a:solidFill>
                  <a:srgbClr val="6387B8"/>
                </a:solidFill>
                <a:latin typeface="Arial"/>
                <a:ea typeface="Arial"/>
                <a:cs typeface="Arial"/>
                <a:sym typeface="Arial"/>
              </a:rPr>
              <a:t>(How many transactions are in the block, including the coinbase transaction)</a:t>
            </a:r>
            <a:endParaRPr sz="1400" b="0" i="0" u="none" strike="noStrike" cap="none">
              <a:solidFill>
                <a:schemeClr val="dk1"/>
              </a:solidFill>
              <a:latin typeface="Arial"/>
              <a:ea typeface="Arial"/>
              <a:cs typeface="Arial"/>
              <a:sym typeface="Arial"/>
            </a:endParaRPr>
          </a:p>
        </p:txBody>
      </p:sp>
      <p:sp>
        <p:nvSpPr>
          <p:cNvPr id="288" name="Google Shape;288;p19"/>
          <p:cNvSpPr/>
          <p:nvPr/>
        </p:nvSpPr>
        <p:spPr>
          <a:xfrm>
            <a:off x="5132090" y="5560267"/>
            <a:ext cx="3856925" cy="1047192"/>
          </a:xfrm>
          <a:prstGeom prst="rect">
            <a:avLst/>
          </a:prstGeom>
          <a:solidFill>
            <a:srgbClr val="F49843"/>
          </a:solidFill>
          <a:ln w="25400" cap="flat" cmpd="sng">
            <a:solidFill>
              <a:srgbClr val="6387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400" b="0" i="1" u="none" strike="noStrike" cap="none">
                <a:solidFill>
                  <a:srgbClr val="6387B8"/>
                </a:solidFill>
                <a:latin typeface="Arial"/>
                <a:ea typeface="Arial"/>
                <a:cs typeface="Arial"/>
                <a:sym typeface="Arial"/>
              </a:rPr>
              <a:t>Block content</a:t>
            </a:r>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289" name="Google Shape;289;p19"/>
          <p:cNvSpPr/>
          <p:nvPr/>
        </p:nvSpPr>
        <p:spPr>
          <a:xfrm>
            <a:off x="5519470" y="6089228"/>
            <a:ext cx="1390451" cy="378182"/>
          </a:xfrm>
          <a:prstGeom prst="rect">
            <a:avLst/>
          </a:prstGeom>
          <a:solidFill>
            <a:srgbClr val="DFEAF4"/>
          </a:solidFill>
          <a:ln w="25400" cap="flat" cmpd="sng">
            <a:solidFill>
              <a:srgbClr val="6387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rgbClr val="6387B8"/>
                </a:solidFill>
                <a:latin typeface="Arial"/>
                <a:ea typeface="Arial"/>
                <a:cs typeface="Arial"/>
                <a:sym typeface="Arial"/>
              </a:rPr>
              <a:t>Coinbase transaction</a:t>
            </a:r>
            <a:endParaRPr/>
          </a:p>
        </p:txBody>
      </p:sp>
      <p:sp>
        <p:nvSpPr>
          <p:cNvPr id="290" name="Google Shape;290;p19"/>
          <p:cNvSpPr/>
          <p:nvPr/>
        </p:nvSpPr>
        <p:spPr>
          <a:xfrm>
            <a:off x="7173931" y="6089228"/>
            <a:ext cx="1390451" cy="378182"/>
          </a:xfrm>
          <a:prstGeom prst="rect">
            <a:avLst/>
          </a:prstGeom>
          <a:solidFill>
            <a:srgbClr val="DFEAF4"/>
          </a:solidFill>
          <a:ln w="25400" cap="flat" cmpd="sng">
            <a:solidFill>
              <a:srgbClr val="6387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100" b="0" i="0" u="none" strike="noStrike" cap="none">
                <a:solidFill>
                  <a:srgbClr val="6387B8"/>
                </a:solidFill>
                <a:latin typeface="Arial"/>
                <a:ea typeface="Arial"/>
                <a:cs typeface="Arial"/>
                <a:sym typeface="Arial"/>
              </a:rPr>
              <a:t>Bitcoin transactions</a:t>
            </a:r>
            <a:endParaRPr/>
          </a:p>
        </p:txBody>
      </p:sp>
      <p:sp>
        <p:nvSpPr>
          <p:cNvPr id="291" name="Google Shape;291;p19"/>
          <p:cNvSpPr/>
          <p:nvPr/>
        </p:nvSpPr>
        <p:spPr>
          <a:xfrm>
            <a:off x="3929529" y="6588953"/>
            <a:ext cx="820270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https://bitsonblocks.files.wordpress.com/2015/09/bitcoin_blockchain_infographic1.jpg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20"/>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298" name="Google Shape;298;p20"/>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pic>
        <p:nvPicPr>
          <p:cNvPr id="299" name="Google Shape;299;p20"/>
          <p:cNvPicPr preferRelativeResize="0"/>
          <p:nvPr/>
        </p:nvPicPr>
        <p:blipFill rotWithShape="1">
          <a:blip r:embed="rId3">
            <a:alphaModFix/>
          </a:blip>
          <a:srcRect/>
          <a:stretch/>
        </p:blipFill>
        <p:spPr>
          <a:xfrm>
            <a:off x="7138929" y="1036508"/>
            <a:ext cx="2276475" cy="771525"/>
          </a:xfrm>
          <a:prstGeom prst="rect">
            <a:avLst/>
          </a:prstGeom>
          <a:noFill/>
          <a:ln>
            <a:noFill/>
          </a:ln>
        </p:spPr>
      </p:pic>
      <p:pic>
        <p:nvPicPr>
          <p:cNvPr id="300" name="Google Shape;300;p20"/>
          <p:cNvPicPr preferRelativeResize="0"/>
          <p:nvPr/>
        </p:nvPicPr>
        <p:blipFill rotWithShape="1">
          <a:blip r:embed="rId4">
            <a:alphaModFix/>
          </a:blip>
          <a:srcRect/>
          <a:stretch/>
        </p:blipFill>
        <p:spPr>
          <a:xfrm>
            <a:off x="5190732" y="1744140"/>
            <a:ext cx="5772799" cy="4590966"/>
          </a:xfrm>
          <a:prstGeom prst="rect">
            <a:avLst/>
          </a:prstGeom>
          <a:noFill/>
          <a:ln w="31750" cap="flat" cmpd="sng">
            <a:solidFill>
              <a:srgbClr val="00B050"/>
            </a:solidFill>
            <a:prstDash val="solid"/>
            <a:round/>
            <a:headEnd type="none" w="sm" len="sm"/>
            <a:tailEnd type="none" w="sm" len="sm"/>
          </a:ln>
        </p:spPr>
      </p:pic>
      <p:sp>
        <p:nvSpPr>
          <p:cNvPr id="301" name="Google Shape;301;p20"/>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Bitcoin</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Inside Bitcoin’s Blockchain</a:t>
            </a:r>
            <a:endParaRPr/>
          </a:p>
          <a:p>
            <a:pPr marL="457200" marR="0" lvl="1" indent="0" algn="l" rtl="0">
              <a:lnSpc>
                <a:spcPct val="100000"/>
              </a:lnSpc>
              <a:spcBef>
                <a:spcPts val="600"/>
              </a:spcBef>
              <a:spcAft>
                <a:spcPts val="0"/>
              </a:spcAft>
              <a:buNone/>
            </a:pPr>
            <a:r>
              <a:rPr lang="en-US" sz="1800" b="0" i="0" u="none" strike="noStrike" cap="none">
                <a:solidFill>
                  <a:schemeClr val="dk1"/>
                </a:solidFill>
                <a:latin typeface="Trebuchet MS"/>
                <a:ea typeface="Trebuchet MS"/>
                <a:cs typeface="Trebuchet MS"/>
                <a:sym typeface="Trebuchet MS"/>
              </a:rPr>
              <a:t>- </a:t>
            </a:r>
            <a:r>
              <a:rPr lang="en-US" sz="1800" b="0" i="1" u="none" strike="noStrike" cap="none">
                <a:solidFill>
                  <a:schemeClr val="dk1"/>
                </a:solidFill>
                <a:latin typeface="Trebuchet MS"/>
                <a:ea typeface="Trebuchet MS"/>
                <a:cs typeface="Trebuchet MS"/>
                <a:sym typeface="Trebuchet MS"/>
              </a:rPr>
              <a:t>Block Header </a:t>
            </a:r>
            <a:r>
              <a:rPr lang="en-US" sz="1800" b="0" i="0" u="none" strike="noStrike" cap="none">
                <a:solidFill>
                  <a:schemeClr val="dk1"/>
                </a:solidFill>
                <a:latin typeface="Trebuchet MS"/>
                <a:ea typeface="Trebuchet MS"/>
                <a:cs typeface="Trebuchet MS"/>
                <a:sym typeface="Trebuchet MS"/>
              </a:rPr>
              <a:t>: includes Technical </a:t>
            </a:r>
            <a:endParaRPr/>
          </a:p>
          <a:p>
            <a:pPr marL="457200" marR="0" lvl="1" indent="0" algn="l" rtl="0">
              <a:lnSpc>
                <a:spcPct val="100000"/>
              </a:lnSpc>
              <a:spcBef>
                <a:spcPts val="600"/>
              </a:spcBef>
              <a:spcAft>
                <a:spcPts val="0"/>
              </a:spcAft>
              <a:buNone/>
            </a:pPr>
            <a:r>
              <a:rPr lang="en-US" sz="1800" b="0" i="0" u="none" strike="noStrike" cap="none">
                <a:solidFill>
                  <a:schemeClr val="dk1"/>
                </a:solidFill>
                <a:latin typeface="Trebuchet MS"/>
                <a:ea typeface="Trebuchet MS"/>
                <a:cs typeface="Trebuchet MS"/>
                <a:sym typeface="Trebuchet MS"/>
              </a:rPr>
              <a:t>data, Previous block hash, Merkle Root, </a:t>
            </a:r>
            <a:endParaRPr/>
          </a:p>
          <a:p>
            <a:pPr marL="457200" marR="0" lvl="1" indent="0" algn="l" rtl="0">
              <a:lnSpc>
                <a:spcPct val="100000"/>
              </a:lnSpc>
              <a:spcBef>
                <a:spcPts val="600"/>
              </a:spcBef>
              <a:spcAft>
                <a:spcPts val="0"/>
              </a:spcAft>
              <a:buNone/>
            </a:pPr>
            <a:r>
              <a:rPr lang="en-US" sz="1800" b="0" i="0" u="none" strike="noStrike" cap="none">
                <a:solidFill>
                  <a:schemeClr val="dk1"/>
                </a:solidFill>
                <a:latin typeface="Trebuchet MS"/>
                <a:ea typeface="Trebuchet MS"/>
                <a:cs typeface="Trebuchet MS"/>
                <a:sym typeface="Trebuchet MS"/>
              </a:rPr>
              <a:t>Timestamp, Difficulty target, Nonce. </a:t>
            </a:r>
            <a:endParaRPr/>
          </a:p>
          <a:p>
            <a:pPr marL="457200" marR="0" lvl="1" indent="0" algn="l" rtl="0">
              <a:lnSpc>
                <a:spcPct val="100000"/>
              </a:lnSpc>
              <a:spcBef>
                <a:spcPts val="600"/>
              </a:spcBef>
              <a:spcAft>
                <a:spcPts val="0"/>
              </a:spcAft>
              <a:buNone/>
            </a:pPr>
            <a:r>
              <a:rPr lang="en-US" sz="1800" b="0" i="0" u="none" strike="noStrike" cap="none">
                <a:solidFill>
                  <a:schemeClr val="dk1"/>
                </a:solidFill>
                <a:latin typeface="Trebuchet MS"/>
                <a:ea typeface="Trebuchet MS"/>
                <a:cs typeface="Trebuchet MS"/>
                <a:sym typeface="Trebuchet MS"/>
              </a:rPr>
              <a:t>Here is an example:  </a:t>
            </a:r>
            <a:endParaRPr/>
          </a:p>
          <a:p>
            <a:pPr marL="800100" marR="0" lvl="1" indent="-220980" algn="l" rtl="0">
              <a:lnSpc>
                <a:spcPct val="100000"/>
              </a:lnSpc>
              <a:spcBef>
                <a:spcPts val="600"/>
              </a:spcBef>
              <a:spcAft>
                <a:spcPts val="300"/>
              </a:spcAft>
              <a:buClr>
                <a:schemeClr val="accent1"/>
              </a:buClr>
              <a:buSzPts val="1920"/>
              <a:buFont typeface="Courier New"/>
              <a:buNone/>
            </a:pPr>
            <a:endParaRPr sz="2400" b="0" i="0" u="none" strike="noStrike" cap="none">
              <a:solidFill>
                <a:schemeClr val="dk1"/>
              </a:solidFill>
              <a:latin typeface="Trebuchet MS"/>
              <a:ea typeface="Trebuchet MS"/>
              <a:cs typeface="Trebuchet MS"/>
              <a:sym typeface="Trebuchet MS"/>
            </a:endParaRPr>
          </a:p>
        </p:txBody>
      </p:sp>
      <p:sp>
        <p:nvSpPr>
          <p:cNvPr id="302" name="Google Shape;302;p20"/>
          <p:cNvSpPr/>
          <p:nvPr/>
        </p:nvSpPr>
        <p:spPr>
          <a:xfrm>
            <a:off x="3914592" y="6394265"/>
            <a:ext cx="8591178"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https://bitsonblocks.files.wordpress.com/2015/09/bitcoin_blockchain_infographic1.jpg</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www.blockchain.com</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3"/>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a:t>
            </a:r>
            <a:endParaRPr sz="3600" b="1" i="0" u="none" strike="noStrike" cap="none">
              <a:solidFill>
                <a:srgbClr val="000000"/>
              </a:solidFill>
              <a:latin typeface="Trebuchet MS"/>
              <a:ea typeface="Trebuchet MS"/>
              <a:cs typeface="Trebuchet MS"/>
              <a:sym typeface="Trebuchet MS"/>
            </a:endParaRPr>
          </a:p>
        </p:txBody>
      </p:sp>
      <p:sp>
        <p:nvSpPr>
          <p:cNvPr id="92" name="Google Shape;92;p3"/>
          <p:cNvSpPr txBox="1"/>
          <p:nvPr/>
        </p:nvSpPr>
        <p:spPr>
          <a:xfrm>
            <a:off x="49876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chemeClr val="dk1"/>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chemeClr val="dk1"/>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chemeClr val="dk1"/>
                </a:solidFill>
                <a:latin typeface="Trebuchet MS"/>
                <a:ea typeface="Trebuchet MS"/>
                <a:cs typeface="Trebuchet MS"/>
                <a:sym typeface="Trebuchet MS"/>
              </a:rPr>
              <a:t>Cryptography, hash functions and digital signatures</a:t>
            </a:r>
            <a:endParaRPr sz="2200" b="0" i="0" u="none" strike="noStrike" cap="none">
              <a:solidFill>
                <a:schemeClr val="dk1"/>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chemeClr val="dk1"/>
                </a:solidFill>
                <a:latin typeface="Trebuchet MS"/>
                <a:ea typeface="Trebuchet MS"/>
                <a:cs typeface="Trebuchet MS"/>
                <a:sym typeface="Trebuchet MS"/>
              </a:rPr>
              <a:t>Principles and paradigms of distributed systems</a:t>
            </a:r>
            <a:endParaRPr sz="2200" b="0" i="0" u="none" strike="noStrike" cap="none">
              <a:solidFill>
                <a:schemeClr val="dk1"/>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chemeClr val="dk1"/>
                </a:solidFill>
                <a:latin typeface="Trebuchet MS"/>
                <a:ea typeface="Trebuchet MS"/>
                <a:cs typeface="Trebuchet MS"/>
                <a:sym typeface="Trebuchet MS"/>
              </a:rPr>
              <a:t>Blockchain consensus algorithms</a:t>
            </a:r>
            <a:endParaRPr sz="2200" b="0" i="0" u="none" strike="noStrike" cap="none">
              <a:solidFill>
                <a:schemeClr val="dk1"/>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chemeClr val="dk1"/>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chemeClr val="dk1"/>
                </a:solidFill>
                <a:latin typeface="Trebuchet MS"/>
                <a:ea typeface="Trebuchet MS"/>
                <a:cs typeface="Trebuchet MS"/>
                <a:sym typeface="Trebuchet MS"/>
              </a:rPr>
              <a:t>Types of blockchain</a:t>
            </a:r>
            <a:endParaRPr sz="22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21"/>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309" name="Google Shape;309;p21"/>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pic>
        <p:nvPicPr>
          <p:cNvPr id="310" name="Google Shape;310;p21"/>
          <p:cNvPicPr preferRelativeResize="0"/>
          <p:nvPr/>
        </p:nvPicPr>
        <p:blipFill rotWithShape="1">
          <a:blip r:embed="rId3">
            <a:alphaModFix/>
          </a:blip>
          <a:srcRect/>
          <a:stretch/>
        </p:blipFill>
        <p:spPr>
          <a:xfrm>
            <a:off x="7138929" y="1036508"/>
            <a:ext cx="2276475" cy="771525"/>
          </a:xfrm>
          <a:prstGeom prst="rect">
            <a:avLst/>
          </a:prstGeom>
          <a:noFill/>
          <a:ln>
            <a:noFill/>
          </a:ln>
        </p:spPr>
      </p:pic>
      <p:sp>
        <p:nvSpPr>
          <p:cNvPr id="311" name="Google Shape;311;p21"/>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Bitcoin</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Inside Bitcoin’s Blockchain</a:t>
            </a:r>
            <a:endParaRPr/>
          </a:p>
          <a:p>
            <a:pPr marL="457200" marR="0" lvl="1" indent="0" algn="l" rtl="0">
              <a:lnSpc>
                <a:spcPct val="100000"/>
              </a:lnSpc>
              <a:spcBef>
                <a:spcPts val="600"/>
              </a:spcBef>
              <a:spcAft>
                <a:spcPts val="300"/>
              </a:spcAft>
              <a:buNone/>
            </a:pPr>
            <a:r>
              <a:rPr lang="en-US" sz="1800" b="0" i="0" u="none" strike="noStrike" cap="none">
                <a:solidFill>
                  <a:schemeClr val="dk1"/>
                </a:solidFill>
                <a:latin typeface="Trebuchet MS"/>
                <a:ea typeface="Trebuchet MS"/>
                <a:cs typeface="Trebuchet MS"/>
                <a:sym typeface="Trebuchet MS"/>
              </a:rPr>
              <a:t>- </a:t>
            </a:r>
            <a:r>
              <a:rPr lang="en-US" sz="1800" b="0" i="1" u="none" strike="noStrike" cap="none">
                <a:solidFill>
                  <a:schemeClr val="dk1"/>
                </a:solidFill>
                <a:latin typeface="Trebuchet MS"/>
                <a:ea typeface="Trebuchet MS"/>
                <a:cs typeface="Trebuchet MS"/>
                <a:sym typeface="Trebuchet MS"/>
              </a:rPr>
              <a:t>Block content </a:t>
            </a:r>
            <a:r>
              <a:rPr lang="en-US" sz="1800" b="0" i="0" u="none" strike="noStrike" cap="none">
                <a:solidFill>
                  <a:schemeClr val="dk1"/>
                </a:solidFill>
                <a:latin typeface="Trebuchet MS"/>
                <a:ea typeface="Trebuchet MS"/>
                <a:cs typeface="Trebuchet MS"/>
                <a:sym typeface="Trebuchet MS"/>
              </a:rPr>
              <a:t>: Transaction Flow </a:t>
            </a:r>
            <a:endParaRPr sz="2400" b="0" i="0" u="none" strike="noStrike" cap="none">
              <a:solidFill>
                <a:schemeClr val="dk1"/>
              </a:solidFill>
              <a:latin typeface="Trebuchet MS"/>
              <a:ea typeface="Trebuchet MS"/>
              <a:cs typeface="Trebuchet MS"/>
              <a:sym typeface="Trebuchet MS"/>
            </a:endParaRPr>
          </a:p>
        </p:txBody>
      </p:sp>
      <p:pic>
        <p:nvPicPr>
          <p:cNvPr id="312" name="Google Shape;312;p21"/>
          <p:cNvPicPr preferRelativeResize="0"/>
          <p:nvPr/>
        </p:nvPicPr>
        <p:blipFill rotWithShape="1">
          <a:blip r:embed="rId4">
            <a:alphaModFix/>
          </a:blip>
          <a:srcRect t="5072"/>
          <a:stretch/>
        </p:blipFill>
        <p:spPr>
          <a:xfrm>
            <a:off x="1901743" y="2901771"/>
            <a:ext cx="9845727" cy="3753039"/>
          </a:xfrm>
          <a:prstGeom prst="rect">
            <a:avLst/>
          </a:prstGeom>
          <a:noFill/>
          <a:ln>
            <a:noFill/>
          </a:ln>
        </p:spPr>
      </p:pic>
      <p:sp>
        <p:nvSpPr>
          <p:cNvPr id="313" name="Google Shape;313;p21"/>
          <p:cNvSpPr txBox="1"/>
          <p:nvPr/>
        </p:nvSpPr>
        <p:spPr>
          <a:xfrm>
            <a:off x="3298267" y="2915398"/>
            <a:ext cx="243840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rgbClr val="000000"/>
                </a:solidFill>
                <a:latin typeface="Arial"/>
                <a:ea typeface="Arial"/>
                <a:cs typeface="Arial"/>
                <a:sym typeface="Arial"/>
              </a:rPr>
              <a:t>Mining Coinbase</a:t>
            </a:r>
            <a:endParaRPr/>
          </a:p>
        </p:txBody>
      </p:sp>
      <p:sp>
        <p:nvSpPr>
          <p:cNvPr id="314" name="Google Shape;314;p21"/>
          <p:cNvSpPr txBox="1"/>
          <p:nvPr/>
        </p:nvSpPr>
        <p:spPr>
          <a:xfrm>
            <a:off x="6866964" y="2915398"/>
            <a:ext cx="4940270" cy="36933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800" b="0" i="1" u="none" strike="noStrike" cap="none">
                <a:solidFill>
                  <a:srgbClr val="000000"/>
                </a:solidFill>
                <a:latin typeface="Arial"/>
                <a:ea typeface="Arial"/>
                <a:cs typeface="Arial"/>
                <a:sym typeface="Arial"/>
              </a:rPr>
              <a:t>Regular Address to Address Transaction</a:t>
            </a:r>
            <a:endParaRPr/>
          </a:p>
        </p:txBody>
      </p:sp>
      <p:sp>
        <p:nvSpPr>
          <p:cNvPr id="315" name="Google Shape;315;p21"/>
          <p:cNvSpPr/>
          <p:nvPr/>
        </p:nvSpPr>
        <p:spPr>
          <a:xfrm>
            <a:off x="9816199" y="6565164"/>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2"/>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322" name="Google Shape;322;p22"/>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pic>
        <p:nvPicPr>
          <p:cNvPr id="323" name="Google Shape;323;p22"/>
          <p:cNvPicPr preferRelativeResize="0"/>
          <p:nvPr/>
        </p:nvPicPr>
        <p:blipFill rotWithShape="1">
          <a:blip r:embed="rId3">
            <a:alphaModFix/>
          </a:blip>
          <a:srcRect/>
          <a:stretch/>
        </p:blipFill>
        <p:spPr>
          <a:xfrm>
            <a:off x="7138929" y="1036508"/>
            <a:ext cx="2276475" cy="771525"/>
          </a:xfrm>
          <a:prstGeom prst="rect">
            <a:avLst/>
          </a:prstGeom>
          <a:noFill/>
          <a:ln>
            <a:noFill/>
          </a:ln>
        </p:spPr>
      </p:pic>
      <p:sp>
        <p:nvSpPr>
          <p:cNvPr id="324" name="Google Shape;324;p22"/>
          <p:cNvSpPr txBox="1"/>
          <p:nvPr/>
        </p:nvSpPr>
        <p:spPr>
          <a:xfrm>
            <a:off x="324739" y="1080571"/>
            <a:ext cx="8804400" cy="436170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Bitcoin</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Inside Bitcoin’s Blockchain</a:t>
            </a:r>
            <a:endParaRPr/>
          </a:p>
          <a:p>
            <a:pPr marL="457200" marR="0" lvl="1" indent="0" algn="l" rtl="0">
              <a:lnSpc>
                <a:spcPct val="100000"/>
              </a:lnSpc>
              <a:spcBef>
                <a:spcPts val="600"/>
              </a:spcBef>
              <a:spcAft>
                <a:spcPts val="300"/>
              </a:spcAft>
              <a:buNone/>
            </a:pPr>
            <a:r>
              <a:rPr lang="en-US" sz="1800" b="0" i="0" u="none" strike="noStrike" cap="none">
                <a:solidFill>
                  <a:schemeClr val="dk1"/>
                </a:solidFill>
                <a:latin typeface="Trebuchet MS"/>
                <a:ea typeface="Trebuchet MS"/>
                <a:cs typeface="Trebuchet MS"/>
                <a:sym typeface="Trebuchet MS"/>
              </a:rPr>
              <a:t>- Block Transaction example:</a:t>
            </a:r>
            <a:endParaRPr sz="2400" b="0" i="0" u="none" strike="noStrike" cap="none">
              <a:solidFill>
                <a:schemeClr val="dk1"/>
              </a:solidFill>
              <a:latin typeface="Trebuchet MS"/>
              <a:ea typeface="Trebuchet MS"/>
              <a:cs typeface="Trebuchet MS"/>
              <a:sym typeface="Trebuchet MS"/>
            </a:endParaRPr>
          </a:p>
        </p:txBody>
      </p:sp>
      <p:pic>
        <p:nvPicPr>
          <p:cNvPr id="325" name="Google Shape;325;p22"/>
          <p:cNvPicPr preferRelativeResize="0"/>
          <p:nvPr/>
        </p:nvPicPr>
        <p:blipFill rotWithShape="1">
          <a:blip r:embed="rId4">
            <a:alphaModFix/>
          </a:blip>
          <a:srcRect/>
          <a:stretch/>
        </p:blipFill>
        <p:spPr>
          <a:xfrm>
            <a:off x="1517208" y="2386926"/>
            <a:ext cx="8415468" cy="3979332"/>
          </a:xfrm>
          <a:prstGeom prst="rect">
            <a:avLst/>
          </a:prstGeom>
          <a:solidFill>
            <a:srgbClr val="FFC000"/>
          </a:solidFill>
          <a:ln w="31750" cap="flat" cmpd="sng">
            <a:solidFill>
              <a:srgbClr val="F49843"/>
            </a:solidFill>
            <a:prstDash val="solid"/>
            <a:round/>
            <a:headEnd type="none" w="sm" len="sm"/>
            <a:tailEnd type="none" w="sm" len="sm"/>
          </a:ln>
        </p:spPr>
      </p:pic>
      <p:sp>
        <p:nvSpPr>
          <p:cNvPr id="326" name="Google Shape;326;p22"/>
          <p:cNvSpPr/>
          <p:nvPr/>
        </p:nvSpPr>
        <p:spPr>
          <a:xfrm>
            <a:off x="9143607" y="6552227"/>
            <a:ext cx="3090121"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www.blockchain.com</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23"/>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333" name="Google Shape;333;p23"/>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pic>
        <p:nvPicPr>
          <p:cNvPr id="334" name="Google Shape;334;p23"/>
          <p:cNvPicPr preferRelativeResize="0"/>
          <p:nvPr/>
        </p:nvPicPr>
        <p:blipFill rotWithShape="1">
          <a:blip r:embed="rId3">
            <a:alphaModFix/>
          </a:blip>
          <a:srcRect/>
          <a:stretch/>
        </p:blipFill>
        <p:spPr>
          <a:xfrm>
            <a:off x="7138929" y="1036508"/>
            <a:ext cx="2276475" cy="771525"/>
          </a:xfrm>
          <a:prstGeom prst="rect">
            <a:avLst/>
          </a:prstGeom>
          <a:noFill/>
          <a:ln>
            <a:noFill/>
          </a:ln>
        </p:spPr>
      </p:pic>
      <p:sp>
        <p:nvSpPr>
          <p:cNvPr id="335" name="Google Shape;335;p23"/>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Bitcoin</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How the </a:t>
            </a:r>
            <a:endParaRPr/>
          </a:p>
          <a:p>
            <a:pPr marL="457200" marR="0" lvl="1" indent="0" algn="l" rtl="0">
              <a:lnSpc>
                <a:spcPct val="100000"/>
              </a:lnSpc>
              <a:spcBef>
                <a:spcPts val="600"/>
              </a:spcBef>
              <a:spcAft>
                <a:spcPts val="300"/>
              </a:spcAft>
              <a:buNone/>
            </a:pPr>
            <a:r>
              <a:rPr lang="en-US" sz="2000" b="0" i="0" u="none" strike="noStrike" cap="none">
                <a:solidFill>
                  <a:srgbClr val="000000"/>
                </a:solidFill>
                <a:latin typeface="Trebuchet MS"/>
                <a:ea typeface="Trebuchet MS"/>
                <a:cs typeface="Trebuchet MS"/>
                <a:sym typeface="Trebuchet MS"/>
              </a:rPr>
              <a:t>money transfer works</a:t>
            </a:r>
            <a:endParaRPr sz="2400" b="0" i="0" u="none" strike="noStrike" cap="none">
              <a:solidFill>
                <a:schemeClr val="dk1"/>
              </a:solidFill>
              <a:latin typeface="Trebuchet MS"/>
              <a:ea typeface="Trebuchet MS"/>
              <a:cs typeface="Trebuchet MS"/>
              <a:sym typeface="Trebuchet MS"/>
            </a:endParaRPr>
          </a:p>
        </p:txBody>
      </p:sp>
      <p:pic>
        <p:nvPicPr>
          <p:cNvPr id="336" name="Google Shape;336;p23"/>
          <p:cNvPicPr preferRelativeResize="0"/>
          <p:nvPr/>
        </p:nvPicPr>
        <p:blipFill rotWithShape="1">
          <a:blip r:embed="rId4">
            <a:alphaModFix/>
          </a:blip>
          <a:srcRect/>
          <a:stretch/>
        </p:blipFill>
        <p:spPr>
          <a:xfrm>
            <a:off x="0" y="0"/>
            <a:ext cx="11010021" cy="6858000"/>
          </a:xfrm>
          <a:prstGeom prst="rect">
            <a:avLst/>
          </a:prstGeom>
          <a:noFill/>
          <a:ln>
            <a:noFill/>
          </a:ln>
        </p:spPr>
      </p:pic>
      <p:sp>
        <p:nvSpPr>
          <p:cNvPr id="337" name="Google Shape;337;p23"/>
          <p:cNvSpPr/>
          <p:nvPr/>
        </p:nvSpPr>
        <p:spPr>
          <a:xfrm>
            <a:off x="3331882" y="6550223"/>
            <a:ext cx="900056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https://www.weusecoins.com/images/bitcoin-transaction-life-cycle-high-resolution.png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g248bd5e9cf5_0_1"/>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a:latin typeface="Trebuchet MS"/>
                <a:ea typeface="Trebuchet MS"/>
                <a:cs typeface="Trebuchet MS"/>
                <a:sym typeface="Trebuchet MS"/>
              </a:rPr>
              <a:t>Bitcoin’s Drawbacks</a:t>
            </a:r>
            <a:endParaRPr/>
          </a:p>
        </p:txBody>
      </p:sp>
      <p:sp>
        <p:nvSpPr>
          <p:cNvPr id="344" name="Google Shape;344;g248bd5e9cf5_0_1"/>
          <p:cNvSpPr txBox="1"/>
          <p:nvPr/>
        </p:nvSpPr>
        <p:spPr>
          <a:xfrm>
            <a:off x="324739" y="1080571"/>
            <a:ext cx="8804400" cy="4361700"/>
          </a:xfrm>
          <a:prstGeom prst="rect">
            <a:avLst/>
          </a:prstGeom>
          <a:noFill/>
          <a:ln>
            <a:noFill/>
          </a:ln>
        </p:spPr>
        <p:txBody>
          <a:bodyPr spcFirstLastPara="1" wrap="square" lIns="91425" tIns="91425" rIns="91425" bIns="91425" anchor="t" anchorCtr="0">
            <a:noAutofit/>
          </a:bodyPr>
          <a:lstStyle/>
          <a:p>
            <a:pPr marL="457200" marR="0" lvl="0" indent="0" algn="l" rtl="0">
              <a:lnSpc>
                <a:spcPct val="100000"/>
              </a:lnSpc>
              <a:spcBef>
                <a:spcPts val="300"/>
              </a:spcBef>
              <a:spcAft>
                <a:spcPts val="0"/>
              </a:spcAft>
              <a:buNone/>
            </a:pP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a:latin typeface="Trebuchet MS"/>
                <a:ea typeface="Trebuchet MS"/>
                <a:cs typeface="Trebuchet MS"/>
                <a:sym typeface="Trebuchet MS"/>
              </a:rPr>
              <a:t>Limited processing capabilities (7-10 txps)</a:t>
            </a:r>
            <a:endParaRPr sz="2000">
              <a:latin typeface="Trebuchet MS"/>
              <a:ea typeface="Trebuchet MS"/>
              <a:cs typeface="Trebuchet MS"/>
              <a:sym typeface="Trebuchet MS"/>
            </a:endParaRPr>
          </a:p>
          <a:p>
            <a:pPr marL="800100" marR="0" lvl="1" indent="-368300" algn="l" rtl="0">
              <a:lnSpc>
                <a:spcPct val="100000"/>
              </a:lnSpc>
              <a:spcBef>
                <a:spcPts val="600"/>
              </a:spcBef>
              <a:spcAft>
                <a:spcPts val="0"/>
              </a:spcAft>
              <a:buSzPts val="2000"/>
              <a:buFont typeface="Trebuchet MS"/>
              <a:buChar char="o"/>
            </a:pPr>
            <a:r>
              <a:rPr lang="en-US" sz="2000">
                <a:latin typeface="Trebuchet MS"/>
                <a:ea typeface="Trebuchet MS"/>
                <a:cs typeface="Trebuchet MS"/>
                <a:sym typeface="Trebuchet MS"/>
              </a:rPr>
              <a:t>High energy consumption intensity</a:t>
            </a:r>
            <a:endParaRPr sz="2000">
              <a:latin typeface="Trebuchet MS"/>
              <a:ea typeface="Trebuchet MS"/>
              <a:cs typeface="Trebuchet MS"/>
              <a:sym typeface="Trebuchet MS"/>
            </a:endParaRPr>
          </a:p>
          <a:p>
            <a:pPr marL="800100" marR="0" lvl="1" indent="-368300" algn="l" rtl="0">
              <a:lnSpc>
                <a:spcPct val="100000"/>
              </a:lnSpc>
              <a:spcBef>
                <a:spcPts val="600"/>
              </a:spcBef>
              <a:spcAft>
                <a:spcPts val="0"/>
              </a:spcAft>
              <a:buSzPts val="2000"/>
              <a:buFont typeface="Trebuchet MS"/>
              <a:buChar char="o"/>
            </a:pPr>
            <a:r>
              <a:rPr lang="en-US" sz="2000">
                <a:latin typeface="Trebuchet MS"/>
                <a:ea typeface="Trebuchet MS"/>
                <a:cs typeface="Trebuchet MS"/>
                <a:sym typeface="Trebuchet MS"/>
              </a:rPr>
              <a:t>Unbalanced growth (miners)</a:t>
            </a:r>
            <a:endParaRPr sz="2000">
              <a:latin typeface="Trebuchet MS"/>
              <a:ea typeface="Trebuchet MS"/>
              <a:cs typeface="Trebuchet MS"/>
              <a:sym typeface="Trebuchet MS"/>
            </a:endParaRPr>
          </a:p>
          <a:p>
            <a:pPr marL="800100" marR="0" lvl="1" indent="-368300" algn="l" rtl="0">
              <a:lnSpc>
                <a:spcPct val="100000"/>
              </a:lnSpc>
              <a:spcBef>
                <a:spcPts val="600"/>
              </a:spcBef>
              <a:spcAft>
                <a:spcPts val="0"/>
              </a:spcAft>
              <a:buSzPts val="2000"/>
              <a:buFont typeface="Trebuchet MS"/>
              <a:buChar char="o"/>
            </a:pPr>
            <a:r>
              <a:rPr lang="en-US" sz="2000">
                <a:latin typeface="Trebuchet MS"/>
                <a:ea typeface="Trebuchet MS"/>
                <a:cs typeface="Trebuchet MS"/>
                <a:sym typeface="Trebuchet MS"/>
              </a:rPr>
              <a:t>Security Issues</a:t>
            </a:r>
            <a:endParaRPr sz="2000">
              <a:latin typeface="Trebuchet MS"/>
              <a:ea typeface="Trebuchet MS"/>
              <a:cs typeface="Trebuchet MS"/>
              <a:sym typeface="Trebuchet MS"/>
            </a:endParaRPr>
          </a:p>
          <a:p>
            <a:pPr marL="800100" marR="0" lvl="1" indent="-368300" algn="l" rtl="0">
              <a:lnSpc>
                <a:spcPct val="100000"/>
              </a:lnSpc>
              <a:spcBef>
                <a:spcPts val="600"/>
              </a:spcBef>
              <a:spcAft>
                <a:spcPts val="0"/>
              </a:spcAft>
              <a:buSzPts val="2000"/>
              <a:buFont typeface="Trebuchet MS"/>
              <a:buChar char="o"/>
            </a:pPr>
            <a:r>
              <a:rPr lang="en-US" sz="2000">
                <a:latin typeface="Trebuchet MS"/>
                <a:ea typeface="Trebuchet MS"/>
                <a:cs typeface="Trebuchet MS"/>
                <a:sym typeface="Trebuchet MS"/>
              </a:rPr>
              <a:t>Limited scalability</a:t>
            </a:r>
            <a:endParaRPr sz="2000">
              <a:latin typeface="Trebuchet MS"/>
              <a:ea typeface="Trebuchet MS"/>
              <a:cs typeface="Trebuchet MS"/>
              <a:sym typeface="Trebuchet MS"/>
            </a:endParaRPr>
          </a:p>
          <a:p>
            <a:pPr marL="457200" marR="0" lvl="1" indent="0" algn="l" rtl="0">
              <a:lnSpc>
                <a:spcPct val="100000"/>
              </a:lnSpc>
              <a:spcBef>
                <a:spcPts val="600"/>
              </a:spcBef>
              <a:spcAft>
                <a:spcPts val="300"/>
              </a:spcAft>
              <a:buNone/>
            </a:pPr>
            <a:endParaRPr sz="2400" b="0"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24"/>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351" name="Google Shape;351;p24"/>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352" name="Google Shape;352;p24"/>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Ethereum</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Proposed in late 2013 by Vitalik Buterin (cryptocurrency researcher and programmer)</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Online crowdsale during summer 2014</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Bitcoin on steroids!</a:t>
            </a:r>
            <a:endParaRPr/>
          </a:p>
          <a:p>
            <a:pPr marL="457200" marR="0" lvl="1" indent="0" algn="just" rtl="0">
              <a:lnSpc>
                <a:spcPct val="100000"/>
              </a:lnSpc>
              <a:spcBef>
                <a:spcPts val="600"/>
              </a:spcBef>
              <a:spcAft>
                <a:spcPts val="0"/>
              </a:spcAft>
              <a:buNone/>
            </a:pPr>
            <a:endParaRPr sz="2000" b="0" i="0" u="none" strike="noStrike" cap="none">
              <a:solidFill>
                <a:srgbClr val="000000"/>
              </a:solidFill>
              <a:latin typeface="Trebuchet MS"/>
              <a:ea typeface="Trebuchet MS"/>
              <a:cs typeface="Trebuchet MS"/>
              <a:sym typeface="Trebuchet MS"/>
            </a:endParaRPr>
          </a:p>
          <a:p>
            <a:pPr marL="457200" marR="0" lvl="1" indent="0" algn="just" rtl="0">
              <a:lnSpc>
                <a:spcPct val="100000"/>
              </a:lnSpc>
              <a:spcBef>
                <a:spcPts val="600"/>
              </a:spcBef>
              <a:spcAft>
                <a:spcPts val="0"/>
              </a:spcAft>
              <a:buNone/>
            </a:pPr>
            <a:r>
              <a:rPr lang="en-US" sz="2000" b="0" i="0" u="none" strike="noStrike" cap="none">
                <a:solidFill>
                  <a:srgbClr val="000000"/>
                </a:solidFill>
                <a:latin typeface="Trebuchet MS"/>
                <a:ea typeface="Trebuchet MS"/>
                <a:cs typeface="Trebuchet MS"/>
                <a:sym typeface="Trebuchet MS"/>
              </a:rPr>
              <a:t>“A blockchain is a magic computer that anyone can upload programs to and leave the programs to self-execute, where the current and all previous states of every program are always publicly visible, and which carries a very strong cryptoeconomically secured guarantee that programs running on the chain will continue to execute in exactly the way that the blockchain protocol specifies.”</a:t>
            </a:r>
            <a:endParaRPr/>
          </a:p>
          <a:p>
            <a:pPr marL="457200" marR="0" lvl="1" indent="0" algn="r" rtl="0">
              <a:lnSpc>
                <a:spcPct val="100000"/>
              </a:lnSpc>
              <a:spcBef>
                <a:spcPts val="600"/>
              </a:spcBef>
              <a:spcAft>
                <a:spcPts val="0"/>
              </a:spcAft>
              <a:buNone/>
            </a:pPr>
            <a:r>
              <a:rPr lang="en-US" sz="2000" b="0" i="0" u="none" strike="noStrike" cap="none">
                <a:solidFill>
                  <a:srgbClr val="000000"/>
                </a:solidFill>
                <a:latin typeface="Trebuchet MS"/>
                <a:ea typeface="Trebuchet MS"/>
                <a:cs typeface="Trebuchet MS"/>
                <a:sym typeface="Trebuchet MS"/>
              </a:rPr>
              <a:t>Vitalik Buterin</a:t>
            </a:r>
            <a:endParaRPr sz="2000" b="0" i="0" u="none" strike="noStrike" cap="none">
              <a:solidFill>
                <a:srgbClr val="000000"/>
              </a:solidFill>
              <a:latin typeface="Trebuchet MS"/>
              <a:ea typeface="Trebuchet MS"/>
              <a:cs typeface="Trebuchet MS"/>
              <a:sym typeface="Trebuchet MS"/>
            </a:endParaRPr>
          </a:p>
          <a:p>
            <a:pPr marL="457200" marR="0" lvl="1" indent="0" algn="l" rtl="0">
              <a:lnSpc>
                <a:spcPct val="100000"/>
              </a:lnSpc>
              <a:spcBef>
                <a:spcPts val="600"/>
              </a:spcBef>
              <a:spcAft>
                <a:spcPts val="300"/>
              </a:spcAft>
              <a:buNone/>
            </a:pPr>
            <a:endParaRPr sz="2000" b="0" i="0" u="none" strike="noStrike" cap="none">
              <a:solidFill>
                <a:srgbClr val="000000"/>
              </a:solidFill>
              <a:latin typeface="Trebuchet MS"/>
              <a:ea typeface="Trebuchet MS"/>
              <a:cs typeface="Trebuchet MS"/>
              <a:sym typeface="Trebuchet MS"/>
            </a:endParaRPr>
          </a:p>
        </p:txBody>
      </p:sp>
      <p:pic>
        <p:nvPicPr>
          <p:cNvPr id="353" name="Google Shape;353;p24"/>
          <p:cNvPicPr preferRelativeResize="0"/>
          <p:nvPr/>
        </p:nvPicPr>
        <p:blipFill rotWithShape="1">
          <a:blip r:embed="rId3">
            <a:alphaModFix/>
          </a:blip>
          <a:srcRect/>
          <a:stretch/>
        </p:blipFill>
        <p:spPr>
          <a:xfrm>
            <a:off x="8590663" y="819861"/>
            <a:ext cx="681216" cy="1109637"/>
          </a:xfrm>
          <a:prstGeom prst="rect">
            <a:avLst/>
          </a:prstGeom>
          <a:noFill/>
          <a:ln>
            <a:noFill/>
          </a:ln>
        </p:spPr>
      </p:pic>
      <p:pic>
        <p:nvPicPr>
          <p:cNvPr id="354" name="Google Shape;354;p24"/>
          <p:cNvPicPr preferRelativeResize="0"/>
          <p:nvPr/>
        </p:nvPicPr>
        <p:blipFill rotWithShape="1">
          <a:blip r:embed="rId4">
            <a:alphaModFix/>
          </a:blip>
          <a:srcRect/>
          <a:stretch/>
        </p:blipFill>
        <p:spPr>
          <a:xfrm>
            <a:off x="9448800" y="4085472"/>
            <a:ext cx="2743200" cy="1821217"/>
          </a:xfrm>
          <a:prstGeom prst="rect">
            <a:avLst/>
          </a:prstGeom>
          <a:noFill/>
          <a:ln>
            <a:noFill/>
          </a:ln>
        </p:spPr>
      </p:pic>
      <p:sp>
        <p:nvSpPr>
          <p:cNvPr id="355" name="Google Shape;355;p24"/>
          <p:cNvSpPr/>
          <p:nvPr/>
        </p:nvSpPr>
        <p:spPr>
          <a:xfrm>
            <a:off x="1822823" y="6358256"/>
            <a:ext cx="1036917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https://medium.com/blockchain-review/how-does-the-blockchain-work-for-dummies-explained-simply-9f94d386e093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https://znews-photo-td.zadn.vn/w660/Uploaded/lce_uxlcq/2017_06_27/20DBBITCOIN4master675.jpg</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25"/>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362" name="Google Shape;362;p25"/>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363" name="Google Shape;363;p25"/>
          <p:cNvSpPr txBox="1"/>
          <p:nvPr/>
        </p:nvSpPr>
        <p:spPr>
          <a:xfrm>
            <a:off x="498764" y="1609671"/>
            <a:ext cx="5881118"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Ethereum</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Decentralised app platform (dapps)</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Transaction &amp; smart-contracts ledger</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Based on the Ethereum Virtual Machine (EVM)</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Cryptocurrency called ether (ETH)</a:t>
            </a:r>
            <a:endParaRPr/>
          </a:p>
          <a:p>
            <a:pPr marL="457200" marR="0" lvl="1" indent="0" algn="just" rtl="0">
              <a:lnSpc>
                <a:spcPct val="100000"/>
              </a:lnSpc>
              <a:spcBef>
                <a:spcPts val="600"/>
              </a:spcBef>
              <a:spcAft>
                <a:spcPts val="0"/>
              </a:spcAft>
              <a:buNone/>
            </a:pPr>
            <a:endParaRPr sz="2000" b="0" i="0" u="none" strike="noStrike" cap="none">
              <a:solidFill>
                <a:srgbClr val="000000"/>
              </a:solidFill>
              <a:latin typeface="Trebuchet MS"/>
              <a:ea typeface="Trebuchet MS"/>
              <a:cs typeface="Trebuchet MS"/>
              <a:sym typeface="Trebuchet MS"/>
            </a:endParaRPr>
          </a:p>
          <a:p>
            <a:pPr marL="457200" marR="0" lvl="1" indent="0" algn="l" rtl="0">
              <a:lnSpc>
                <a:spcPct val="100000"/>
              </a:lnSpc>
              <a:spcBef>
                <a:spcPts val="600"/>
              </a:spcBef>
              <a:spcAft>
                <a:spcPts val="300"/>
              </a:spcAft>
              <a:buNone/>
            </a:pPr>
            <a:endParaRPr sz="2000" b="0" i="0" u="none" strike="noStrike" cap="none">
              <a:solidFill>
                <a:srgbClr val="000000"/>
              </a:solidFill>
              <a:latin typeface="Trebuchet MS"/>
              <a:ea typeface="Trebuchet MS"/>
              <a:cs typeface="Trebuchet MS"/>
              <a:sym typeface="Trebuchet MS"/>
            </a:endParaRPr>
          </a:p>
        </p:txBody>
      </p:sp>
      <p:pic>
        <p:nvPicPr>
          <p:cNvPr id="364" name="Google Shape;364;p25"/>
          <p:cNvPicPr preferRelativeResize="0"/>
          <p:nvPr/>
        </p:nvPicPr>
        <p:blipFill rotWithShape="1">
          <a:blip r:embed="rId3">
            <a:alphaModFix/>
          </a:blip>
          <a:srcRect/>
          <a:stretch/>
        </p:blipFill>
        <p:spPr>
          <a:xfrm>
            <a:off x="8590663" y="819861"/>
            <a:ext cx="681216" cy="1109637"/>
          </a:xfrm>
          <a:prstGeom prst="rect">
            <a:avLst/>
          </a:prstGeom>
          <a:noFill/>
          <a:ln>
            <a:noFill/>
          </a:ln>
        </p:spPr>
      </p:pic>
      <p:pic>
        <p:nvPicPr>
          <p:cNvPr id="365" name="Google Shape;365;p25"/>
          <p:cNvPicPr preferRelativeResize="0"/>
          <p:nvPr/>
        </p:nvPicPr>
        <p:blipFill rotWithShape="1">
          <a:blip r:embed="rId4">
            <a:alphaModFix/>
          </a:blip>
          <a:srcRect/>
          <a:stretch/>
        </p:blipFill>
        <p:spPr>
          <a:xfrm>
            <a:off x="5931645" y="2806670"/>
            <a:ext cx="6278244" cy="3572933"/>
          </a:xfrm>
          <a:prstGeom prst="rect">
            <a:avLst/>
          </a:prstGeom>
          <a:noFill/>
          <a:ln>
            <a:noFill/>
          </a:ln>
        </p:spPr>
      </p:pic>
      <p:sp>
        <p:nvSpPr>
          <p:cNvPr id="366" name="Google Shape;366;p25"/>
          <p:cNvSpPr/>
          <p:nvPr/>
        </p:nvSpPr>
        <p:spPr>
          <a:xfrm>
            <a:off x="2734235" y="6379603"/>
            <a:ext cx="9457765"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https://image.slidesharecdn.com/empresaeinovaonasociedadeemredemaro2013-130717064842-phpapp01/95/empresa-e-inovao-na-sociedade-em-rede-84-638.jpg?cb=1374043787</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26"/>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373" name="Google Shape;373;p26"/>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374" name="Google Shape;374;p26"/>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Ethereum</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1" u="none" strike="noStrike" cap="none">
                <a:solidFill>
                  <a:srgbClr val="000000"/>
                </a:solidFill>
                <a:latin typeface="Trebuchet MS"/>
                <a:ea typeface="Trebuchet MS"/>
                <a:cs typeface="Trebuchet MS"/>
                <a:sym typeface="Trebuchet MS"/>
              </a:rPr>
              <a:t>Smart Contract</a:t>
            </a:r>
            <a:endParaRPr/>
          </a:p>
          <a:p>
            <a:pPr marL="457200" marR="0" lvl="1" indent="0" algn="l" rtl="0">
              <a:lnSpc>
                <a:spcPct val="100000"/>
              </a:lnSpc>
              <a:spcBef>
                <a:spcPts val="600"/>
              </a:spcBef>
              <a:spcAft>
                <a:spcPts val="0"/>
              </a:spcAft>
              <a:buNone/>
            </a:pPr>
            <a:endParaRPr sz="2000" b="0" i="0" u="none" strike="noStrike" cap="none">
              <a:solidFill>
                <a:srgbClr val="000000"/>
              </a:solidFill>
              <a:latin typeface="Trebuchet MS"/>
              <a:ea typeface="Trebuchet MS"/>
              <a:cs typeface="Trebuchet MS"/>
              <a:sym typeface="Trebuchet MS"/>
            </a:endParaRPr>
          </a:p>
          <a:p>
            <a:pPr marL="457200" marR="0" lvl="1" indent="0" algn="l" rtl="0">
              <a:lnSpc>
                <a:spcPct val="100000"/>
              </a:lnSpc>
              <a:spcBef>
                <a:spcPts val="600"/>
              </a:spcBef>
              <a:spcAft>
                <a:spcPts val="0"/>
              </a:spcAft>
              <a:buNone/>
            </a:pPr>
            <a:r>
              <a:rPr lang="en-US" sz="2000" b="0" i="0" u="none" strike="noStrike" cap="none">
                <a:solidFill>
                  <a:srgbClr val="000000"/>
                </a:solidFill>
                <a:latin typeface="Trebuchet MS"/>
                <a:ea typeface="Trebuchet MS"/>
                <a:cs typeface="Trebuchet MS"/>
                <a:sym typeface="Trebuchet MS"/>
              </a:rPr>
              <a:t>How a “Traditional” </a:t>
            </a:r>
            <a:endParaRPr/>
          </a:p>
          <a:p>
            <a:pPr marL="457200" marR="0" lvl="1" indent="0" algn="l" rtl="0">
              <a:lnSpc>
                <a:spcPct val="100000"/>
              </a:lnSpc>
              <a:spcBef>
                <a:spcPts val="600"/>
              </a:spcBef>
              <a:spcAft>
                <a:spcPts val="0"/>
              </a:spcAft>
              <a:buNone/>
            </a:pPr>
            <a:r>
              <a:rPr lang="en-US" sz="2000" b="0" i="0" u="none" strike="noStrike" cap="none">
                <a:solidFill>
                  <a:srgbClr val="000000"/>
                </a:solidFill>
                <a:latin typeface="Trebuchet MS"/>
                <a:ea typeface="Trebuchet MS"/>
                <a:cs typeface="Trebuchet MS"/>
                <a:sym typeface="Trebuchet MS"/>
              </a:rPr>
              <a:t>contract works:</a:t>
            </a:r>
            <a:endParaRPr/>
          </a:p>
          <a:p>
            <a:pPr marL="457200" marR="0" lvl="1" indent="0" algn="l" rtl="0">
              <a:lnSpc>
                <a:spcPct val="100000"/>
              </a:lnSpc>
              <a:spcBef>
                <a:spcPts val="600"/>
              </a:spcBef>
              <a:spcAft>
                <a:spcPts val="300"/>
              </a:spcAft>
              <a:buNone/>
            </a:pPr>
            <a:endParaRPr sz="2000" b="0" i="0" u="none" strike="noStrike" cap="none">
              <a:solidFill>
                <a:srgbClr val="000000"/>
              </a:solidFill>
              <a:latin typeface="Trebuchet MS"/>
              <a:ea typeface="Trebuchet MS"/>
              <a:cs typeface="Trebuchet MS"/>
              <a:sym typeface="Trebuchet MS"/>
            </a:endParaRPr>
          </a:p>
        </p:txBody>
      </p:sp>
      <p:pic>
        <p:nvPicPr>
          <p:cNvPr id="375" name="Google Shape;375;p26"/>
          <p:cNvPicPr preferRelativeResize="0"/>
          <p:nvPr/>
        </p:nvPicPr>
        <p:blipFill rotWithShape="1">
          <a:blip r:embed="rId3">
            <a:alphaModFix/>
          </a:blip>
          <a:srcRect/>
          <a:stretch/>
        </p:blipFill>
        <p:spPr>
          <a:xfrm>
            <a:off x="8590663" y="819861"/>
            <a:ext cx="681216" cy="1109637"/>
          </a:xfrm>
          <a:prstGeom prst="rect">
            <a:avLst/>
          </a:prstGeom>
          <a:noFill/>
          <a:ln>
            <a:noFill/>
          </a:ln>
        </p:spPr>
      </p:pic>
      <p:pic>
        <p:nvPicPr>
          <p:cNvPr id="376" name="Google Shape;376;p26"/>
          <p:cNvPicPr preferRelativeResize="0"/>
          <p:nvPr/>
        </p:nvPicPr>
        <p:blipFill rotWithShape="1">
          <a:blip r:embed="rId4">
            <a:alphaModFix/>
          </a:blip>
          <a:srcRect/>
          <a:stretch/>
        </p:blipFill>
        <p:spPr>
          <a:xfrm>
            <a:off x="3680126" y="2001855"/>
            <a:ext cx="8064567" cy="4407916"/>
          </a:xfrm>
          <a:prstGeom prst="rect">
            <a:avLst/>
          </a:prstGeom>
          <a:noFill/>
          <a:ln>
            <a:noFill/>
          </a:ln>
        </p:spPr>
      </p:pic>
      <p:sp>
        <p:nvSpPr>
          <p:cNvPr id="377" name="Google Shape;377;p26"/>
          <p:cNvSpPr/>
          <p:nvPr/>
        </p:nvSpPr>
        <p:spPr>
          <a:xfrm>
            <a:off x="844671" y="6407694"/>
            <a:ext cx="11780624"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            Source: https://www.investopedia.com/terms/s/smart-contracts.asp</a:t>
            </a:r>
            <a:endParaRPr sz="1400" b="0" i="0" u="none" strike="noStrike" cap="none">
              <a:solidFill>
                <a:srgbClr val="000000"/>
              </a:solidFill>
              <a:latin typeface="Trebuchet MS"/>
              <a:ea typeface="Trebuchet MS"/>
              <a:cs typeface="Trebuchet MS"/>
              <a:sym typeface="Trebuchet MS"/>
            </a:endParaRPr>
          </a:p>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https://image.slidesharecdn.com/smart-contracts-150925125324-lva1-app6892/95/smart-contracts-4-638.jpg?cb=1443185644</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27"/>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384" name="Google Shape;384;p27"/>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385" name="Google Shape;385;p27"/>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Ethereum</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1" u="none" strike="noStrike" cap="none">
                <a:solidFill>
                  <a:srgbClr val="000000"/>
                </a:solidFill>
                <a:latin typeface="Trebuchet MS"/>
                <a:ea typeface="Trebuchet MS"/>
                <a:cs typeface="Trebuchet MS"/>
                <a:sym typeface="Trebuchet MS"/>
              </a:rPr>
              <a:t>Smart Contract</a:t>
            </a:r>
            <a:endParaRPr/>
          </a:p>
          <a:p>
            <a:pPr marL="457200" marR="0" lvl="1" indent="0" algn="l" rtl="0">
              <a:lnSpc>
                <a:spcPct val="100000"/>
              </a:lnSpc>
              <a:spcBef>
                <a:spcPts val="600"/>
              </a:spcBef>
              <a:spcAft>
                <a:spcPts val="0"/>
              </a:spcAft>
              <a:buNone/>
            </a:pPr>
            <a:endParaRPr sz="2000" b="0" i="0" u="none" strike="noStrike" cap="none">
              <a:solidFill>
                <a:srgbClr val="000000"/>
              </a:solidFill>
              <a:latin typeface="Trebuchet MS"/>
              <a:ea typeface="Trebuchet MS"/>
              <a:cs typeface="Trebuchet MS"/>
              <a:sym typeface="Trebuchet MS"/>
            </a:endParaRPr>
          </a:p>
          <a:p>
            <a:pPr marL="457200" marR="0" lvl="1" indent="0" algn="l" rtl="0">
              <a:lnSpc>
                <a:spcPct val="100000"/>
              </a:lnSpc>
              <a:spcBef>
                <a:spcPts val="600"/>
              </a:spcBef>
              <a:spcAft>
                <a:spcPts val="0"/>
              </a:spcAft>
              <a:buNone/>
            </a:pPr>
            <a:r>
              <a:rPr lang="en-US" sz="2000" b="0" i="0" u="none" strike="noStrike" cap="none">
                <a:solidFill>
                  <a:srgbClr val="000000"/>
                </a:solidFill>
                <a:latin typeface="Trebuchet MS"/>
                <a:ea typeface="Trebuchet MS"/>
                <a:cs typeface="Trebuchet MS"/>
                <a:sym typeface="Trebuchet MS"/>
              </a:rPr>
              <a:t>How a “</a:t>
            </a:r>
            <a:r>
              <a:rPr lang="en-US" sz="2000" b="0" i="1" u="none" strike="noStrike" cap="none">
                <a:solidFill>
                  <a:srgbClr val="000000"/>
                </a:solidFill>
                <a:latin typeface="Trebuchet MS"/>
                <a:ea typeface="Trebuchet MS"/>
                <a:cs typeface="Trebuchet MS"/>
                <a:sym typeface="Trebuchet MS"/>
              </a:rPr>
              <a:t>Smart Contract</a:t>
            </a:r>
            <a:r>
              <a:rPr lang="en-US" sz="2000" b="0" i="0" u="none" strike="noStrike" cap="none">
                <a:solidFill>
                  <a:srgbClr val="000000"/>
                </a:solidFill>
                <a:latin typeface="Trebuchet MS"/>
                <a:ea typeface="Trebuchet MS"/>
                <a:cs typeface="Trebuchet MS"/>
                <a:sym typeface="Trebuchet MS"/>
              </a:rPr>
              <a:t>” </a:t>
            </a:r>
            <a:endParaRPr/>
          </a:p>
          <a:p>
            <a:pPr marL="457200" marR="0" lvl="1" indent="0" algn="l" rtl="0">
              <a:lnSpc>
                <a:spcPct val="100000"/>
              </a:lnSpc>
              <a:spcBef>
                <a:spcPts val="600"/>
              </a:spcBef>
              <a:spcAft>
                <a:spcPts val="300"/>
              </a:spcAft>
              <a:buNone/>
            </a:pPr>
            <a:r>
              <a:rPr lang="en-US" sz="2000" b="0" i="0" u="none" strike="noStrike" cap="none">
                <a:solidFill>
                  <a:srgbClr val="000000"/>
                </a:solidFill>
                <a:latin typeface="Trebuchet MS"/>
                <a:ea typeface="Trebuchet MS"/>
                <a:cs typeface="Trebuchet MS"/>
                <a:sym typeface="Trebuchet MS"/>
              </a:rPr>
              <a:t>contract works:</a:t>
            </a:r>
            <a:endParaRPr/>
          </a:p>
        </p:txBody>
      </p:sp>
      <p:pic>
        <p:nvPicPr>
          <p:cNvPr id="386" name="Google Shape;386;p27"/>
          <p:cNvPicPr preferRelativeResize="0"/>
          <p:nvPr/>
        </p:nvPicPr>
        <p:blipFill rotWithShape="1">
          <a:blip r:embed="rId3">
            <a:alphaModFix/>
          </a:blip>
          <a:srcRect r="4560"/>
          <a:stretch/>
        </p:blipFill>
        <p:spPr>
          <a:xfrm>
            <a:off x="4767049" y="1717966"/>
            <a:ext cx="6873055" cy="4407917"/>
          </a:xfrm>
          <a:prstGeom prst="rect">
            <a:avLst/>
          </a:prstGeom>
          <a:noFill/>
          <a:ln>
            <a:noFill/>
          </a:ln>
        </p:spPr>
      </p:pic>
      <p:pic>
        <p:nvPicPr>
          <p:cNvPr id="387" name="Google Shape;387;p27"/>
          <p:cNvPicPr preferRelativeResize="0"/>
          <p:nvPr/>
        </p:nvPicPr>
        <p:blipFill rotWithShape="1">
          <a:blip r:embed="rId4">
            <a:alphaModFix/>
          </a:blip>
          <a:srcRect/>
          <a:stretch/>
        </p:blipFill>
        <p:spPr>
          <a:xfrm>
            <a:off x="8590663" y="819861"/>
            <a:ext cx="681216" cy="1109637"/>
          </a:xfrm>
          <a:prstGeom prst="rect">
            <a:avLst/>
          </a:prstGeom>
          <a:noFill/>
          <a:ln>
            <a:noFill/>
          </a:ln>
        </p:spPr>
      </p:pic>
      <p:sp>
        <p:nvSpPr>
          <p:cNvPr id="388" name="Google Shape;388;p27"/>
          <p:cNvSpPr/>
          <p:nvPr/>
        </p:nvSpPr>
        <p:spPr>
          <a:xfrm>
            <a:off x="814789" y="6399022"/>
            <a:ext cx="11519647"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                                                                                                 Source: https://www.investopedia.com/terms/s/smart-contracts.asp/</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https://image.slidesharecdn.com/smart-contracts-150925125324-lva1-app6892/95/smart-contracts-5-638.jpg?cb=1443185644</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8"/>
          <p:cNvSpPr/>
          <p:nvPr/>
        </p:nvSpPr>
        <p:spPr>
          <a:xfrm>
            <a:off x="900934" y="2092766"/>
            <a:ext cx="836615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395" name="Google Shape;395;p28"/>
          <p:cNvCxnSpPr/>
          <p:nvPr/>
        </p:nvCxnSpPr>
        <p:spPr>
          <a:xfrm>
            <a:off x="878189" y="1629141"/>
            <a:ext cx="22745" cy="978327"/>
          </a:xfrm>
          <a:prstGeom prst="straightConnector1">
            <a:avLst/>
          </a:prstGeom>
          <a:noFill/>
          <a:ln w="50800" cap="flat" cmpd="sng">
            <a:solidFill>
              <a:schemeClr val="accent1"/>
            </a:solidFill>
            <a:prstDash val="solid"/>
            <a:round/>
            <a:headEnd type="none" w="sm" len="sm"/>
            <a:tailEnd type="none" w="sm" len="sm"/>
          </a:ln>
        </p:spPr>
      </p:cxnSp>
      <p:cxnSp>
        <p:nvCxnSpPr>
          <p:cNvPr id="396" name="Google Shape;396;p28"/>
          <p:cNvCxnSpPr/>
          <p:nvPr/>
        </p:nvCxnSpPr>
        <p:spPr>
          <a:xfrm>
            <a:off x="438804" y="1622620"/>
            <a:ext cx="8828286" cy="0"/>
          </a:xfrm>
          <a:prstGeom prst="straightConnector1">
            <a:avLst/>
          </a:prstGeom>
          <a:noFill/>
          <a:ln w="50800" cap="flat" cmpd="sng">
            <a:solidFill>
              <a:srgbClr val="133D6C"/>
            </a:solidFill>
            <a:prstDash val="solid"/>
            <a:round/>
            <a:headEnd type="none" w="sm" len="sm"/>
            <a:tailEnd type="none" w="sm" len="sm"/>
          </a:ln>
        </p:spPr>
      </p:cxnSp>
      <p:sp>
        <p:nvSpPr>
          <p:cNvPr id="397" name="Google Shape;397;p28"/>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1" i="0" u="none" strike="noStrike" cap="none">
                <a:solidFill>
                  <a:srgbClr val="0C0C0C"/>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Cryptography, hash functions and digital signatures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consensus algorithms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Types of blockchain</a:t>
            </a:r>
            <a:endParaRPr sz="2200" b="0" i="0" u="none" strike="noStrike" cap="none">
              <a:solidFill>
                <a:srgbClr val="BFBFBF"/>
              </a:solidFill>
              <a:latin typeface="Trebuchet MS"/>
              <a:ea typeface="Trebuchet MS"/>
              <a:cs typeface="Trebuchet MS"/>
              <a:sym typeface="Trebuchet MS"/>
            </a:endParaRPr>
          </a:p>
        </p:txBody>
      </p:sp>
      <p:sp>
        <p:nvSpPr>
          <p:cNvPr id="398" name="Google Shape;398;p28"/>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K2</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29"/>
          <p:cNvSpPr txBox="1"/>
          <p:nvPr/>
        </p:nvSpPr>
        <p:spPr>
          <a:xfrm>
            <a:off x="324750" y="299275"/>
            <a:ext cx="1186725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Distinction between databases and blockchain ledgers</a:t>
            </a:r>
            <a:endParaRPr/>
          </a:p>
        </p:txBody>
      </p:sp>
      <p:sp>
        <p:nvSpPr>
          <p:cNvPr id="405" name="Google Shape;405;p29"/>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406" name="Google Shape;406;p29"/>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Distinction between databases and blockchain ledgers</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1" u="none" strike="noStrike" cap="none">
                <a:solidFill>
                  <a:srgbClr val="000000"/>
                </a:solidFill>
                <a:latin typeface="Trebuchet MS"/>
                <a:ea typeface="Trebuchet MS"/>
                <a:cs typeface="Trebuchet MS"/>
                <a:sym typeface="Trebuchet MS"/>
              </a:rPr>
              <a:t>It begins with architecture</a:t>
            </a:r>
            <a:endParaRPr/>
          </a:p>
          <a:p>
            <a:pPr marL="457200" marR="0" lvl="1" indent="0" algn="l" rtl="0">
              <a:lnSpc>
                <a:spcPct val="100000"/>
              </a:lnSpc>
              <a:spcBef>
                <a:spcPts val="600"/>
              </a:spcBef>
              <a:spcAft>
                <a:spcPts val="300"/>
              </a:spcAft>
              <a:buNone/>
            </a:pPr>
            <a:endParaRPr sz="2000" b="0" i="0" u="none" strike="noStrike" cap="none">
              <a:solidFill>
                <a:srgbClr val="000000"/>
              </a:solidFill>
              <a:latin typeface="Trebuchet MS"/>
              <a:ea typeface="Trebuchet MS"/>
              <a:cs typeface="Trebuchet MS"/>
              <a:sym typeface="Trebuchet MS"/>
            </a:endParaRPr>
          </a:p>
        </p:txBody>
      </p:sp>
      <p:pic>
        <p:nvPicPr>
          <p:cNvPr id="407" name="Google Shape;407;p29"/>
          <p:cNvPicPr preferRelativeResize="0"/>
          <p:nvPr/>
        </p:nvPicPr>
        <p:blipFill rotWithShape="1">
          <a:blip r:embed="rId3">
            <a:alphaModFix/>
          </a:blip>
          <a:srcRect/>
          <a:stretch/>
        </p:blipFill>
        <p:spPr>
          <a:xfrm>
            <a:off x="6265135" y="2131914"/>
            <a:ext cx="5926865" cy="2510424"/>
          </a:xfrm>
          <a:prstGeom prst="rect">
            <a:avLst/>
          </a:prstGeom>
          <a:noFill/>
          <a:ln>
            <a:noFill/>
          </a:ln>
        </p:spPr>
      </p:pic>
      <p:pic>
        <p:nvPicPr>
          <p:cNvPr id="408" name="Google Shape;408;p29"/>
          <p:cNvPicPr preferRelativeResize="0"/>
          <p:nvPr/>
        </p:nvPicPr>
        <p:blipFill rotWithShape="1">
          <a:blip r:embed="rId4">
            <a:alphaModFix/>
          </a:blip>
          <a:srcRect/>
          <a:stretch/>
        </p:blipFill>
        <p:spPr>
          <a:xfrm>
            <a:off x="1530697" y="4305786"/>
            <a:ext cx="5643825" cy="2459017"/>
          </a:xfrm>
          <a:prstGeom prst="rect">
            <a:avLst/>
          </a:prstGeom>
          <a:noFill/>
          <a:ln>
            <a:noFill/>
          </a:ln>
        </p:spPr>
      </p:pic>
      <p:sp>
        <p:nvSpPr>
          <p:cNvPr id="409" name="Google Shape;409;p29"/>
          <p:cNvSpPr txBox="1"/>
          <p:nvPr/>
        </p:nvSpPr>
        <p:spPr>
          <a:xfrm>
            <a:off x="8487809" y="4185137"/>
            <a:ext cx="2618276" cy="698115"/>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300"/>
              </a:spcAft>
              <a:buClr>
                <a:srgbClr val="595959"/>
              </a:buClr>
              <a:buSzPts val="2200"/>
              <a:buFont typeface="Arial"/>
              <a:buChar char="●"/>
            </a:pPr>
            <a:r>
              <a:rPr lang="en-US" sz="2200" b="1" i="0" u="none" strike="noStrike" cap="none">
                <a:solidFill>
                  <a:srgbClr val="000000"/>
                </a:solidFill>
                <a:latin typeface="Arial"/>
                <a:ea typeface="Arial"/>
                <a:cs typeface="Arial"/>
                <a:sym typeface="Arial"/>
              </a:rPr>
              <a:t>Databases</a:t>
            </a:r>
            <a:endParaRPr sz="2200" b="0" i="0" u="none" strike="noStrike" cap="none">
              <a:solidFill>
                <a:srgbClr val="000000"/>
              </a:solidFill>
              <a:latin typeface="Trebuchet MS"/>
              <a:ea typeface="Trebuchet MS"/>
              <a:cs typeface="Trebuchet MS"/>
              <a:sym typeface="Trebuchet MS"/>
            </a:endParaRPr>
          </a:p>
        </p:txBody>
      </p:sp>
      <p:sp>
        <p:nvSpPr>
          <p:cNvPr id="410" name="Google Shape;410;p29"/>
          <p:cNvSpPr txBox="1"/>
          <p:nvPr/>
        </p:nvSpPr>
        <p:spPr>
          <a:xfrm>
            <a:off x="4884484" y="6358142"/>
            <a:ext cx="3925408" cy="698115"/>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300"/>
              </a:spcAft>
              <a:buClr>
                <a:srgbClr val="595959"/>
              </a:buClr>
              <a:buSzPts val="2200"/>
              <a:buFont typeface="Arial"/>
              <a:buChar char="●"/>
            </a:pPr>
            <a:r>
              <a:rPr lang="en-US" sz="2200" b="1" i="0" u="none" strike="noStrike" cap="none">
                <a:solidFill>
                  <a:srgbClr val="000000"/>
                </a:solidFill>
                <a:latin typeface="Arial"/>
                <a:ea typeface="Arial"/>
                <a:cs typeface="Arial"/>
                <a:sym typeface="Arial"/>
              </a:rPr>
              <a:t>Blockchain ledgers</a:t>
            </a:r>
            <a:endParaRPr sz="2200" b="0" i="0" u="none" strike="noStrike" cap="none">
              <a:solidFill>
                <a:srgbClr val="000000"/>
              </a:solidFill>
              <a:latin typeface="Trebuchet MS"/>
              <a:ea typeface="Trebuchet MS"/>
              <a:cs typeface="Trebuchet MS"/>
              <a:sym typeface="Trebuchet MS"/>
            </a:endParaRPr>
          </a:p>
        </p:txBody>
      </p:sp>
      <p:sp>
        <p:nvSpPr>
          <p:cNvPr id="411" name="Google Shape;411;p29"/>
          <p:cNvSpPr/>
          <p:nvPr/>
        </p:nvSpPr>
        <p:spPr>
          <a:xfrm>
            <a:off x="8682042" y="6125844"/>
            <a:ext cx="3496235"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https://www.coindesk.com/information/what-is-the-difference-blockchain-and-database/</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4"/>
          <p:cNvSpPr/>
          <p:nvPr/>
        </p:nvSpPr>
        <p:spPr>
          <a:xfrm>
            <a:off x="415053" y="1167880"/>
            <a:ext cx="882828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99" name="Google Shape;99;p4"/>
          <p:cNvCxnSpPr/>
          <p:nvPr/>
        </p:nvCxnSpPr>
        <p:spPr>
          <a:xfrm>
            <a:off x="886951" y="1682582"/>
            <a:ext cx="0" cy="925707"/>
          </a:xfrm>
          <a:prstGeom prst="straightConnector1">
            <a:avLst/>
          </a:prstGeom>
          <a:noFill/>
          <a:ln w="50800" cap="flat" cmpd="sng">
            <a:solidFill>
              <a:schemeClr val="accent1"/>
            </a:solidFill>
            <a:prstDash val="solid"/>
            <a:round/>
            <a:headEnd type="none" w="sm" len="sm"/>
            <a:tailEnd type="none" w="sm" len="sm"/>
          </a:ln>
        </p:spPr>
      </p:cxnSp>
      <p:sp>
        <p:nvSpPr>
          <p:cNvPr id="100" name="Google Shape;100;p4"/>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Cryptography, hash functions and digital signatures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consensus algorithms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Types of blockchain</a:t>
            </a:r>
            <a:endParaRPr sz="2200" b="0" i="0" u="none" strike="noStrike" cap="none">
              <a:solidFill>
                <a:srgbClr val="BFBFBF"/>
              </a:solidFill>
              <a:latin typeface="Trebuchet MS"/>
              <a:ea typeface="Trebuchet MS"/>
              <a:cs typeface="Trebuchet MS"/>
              <a:sym typeface="Trebuchet MS"/>
            </a:endParaRPr>
          </a:p>
        </p:txBody>
      </p:sp>
      <p:sp>
        <p:nvSpPr>
          <p:cNvPr id="101" name="Google Shape;101;p4"/>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30"/>
          <p:cNvSpPr txBox="1"/>
          <p:nvPr/>
        </p:nvSpPr>
        <p:spPr>
          <a:xfrm>
            <a:off x="324750" y="299275"/>
            <a:ext cx="1186725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Distinction between databases and blockchain ledgers</a:t>
            </a:r>
            <a:endParaRPr/>
          </a:p>
        </p:txBody>
      </p:sp>
      <p:sp>
        <p:nvSpPr>
          <p:cNvPr id="418" name="Google Shape;418;p30"/>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419" name="Google Shape;419;p30"/>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1" indent="0" algn="l" rtl="0">
              <a:lnSpc>
                <a:spcPct val="100000"/>
              </a:lnSpc>
              <a:spcBef>
                <a:spcPts val="300"/>
              </a:spcBef>
              <a:spcAft>
                <a:spcPts val="300"/>
              </a:spcAft>
              <a:buNone/>
            </a:pPr>
            <a:endParaRPr sz="2000" b="0" i="0" u="none" strike="noStrike" cap="none">
              <a:solidFill>
                <a:srgbClr val="000000"/>
              </a:solidFill>
              <a:latin typeface="Trebuchet MS"/>
              <a:ea typeface="Trebuchet MS"/>
              <a:cs typeface="Trebuchet MS"/>
              <a:sym typeface="Trebuchet MS"/>
            </a:endParaRPr>
          </a:p>
        </p:txBody>
      </p:sp>
      <p:graphicFrame>
        <p:nvGraphicFramePr>
          <p:cNvPr id="420" name="Google Shape;420;p30"/>
          <p:cNvGraphicFramePr/>
          <p:nvPr/>
        </p:nvGraphicFramePr>
        <p:xfrm>
          <a:off x="1356408" y="1609671"/>
          <a:ext cx="3000000" cy="3000000"/>
        </p:xfrm>
        <a:graphic>
          <a:graphicData uri="http://schemas.openxmlformats.org/drawingml/2006/table">
            <a:tbl>
              <a:tblPr firstRow="1" bandRow="1">
                <a:noFill/>
                <a:tableStyleId>{2D9D7002-8738-4A9A-9263-205456114015}</a:tableStyleId>
              </a:tblPr>
              <a:tblGrid>
                <a:gridCol w="4260975">
                  <a:extLst>
                    <a:ext uri="{9D8B030D-6E8A-4147-A177-3AD203B41FA5}">
                      <a16:colId xmlns:a16="http://schemas.microsoft.com/office/drawing/2014/main" val="20000"/>
                    </a:ext>
                  </a:extLst>
                </a:gridCol>
                <a:gridCol w="4260975">
                  <a:extLst>
                    <a:ext uri="{9D8B030D-6E8A-4147-A177-3AD203B41FA5}">
                      <a16:colId xmlns:a16="http://schemas.microsoft.com/office/drawing/2014/main" val="20001"/>
                    </a:ext>
                  </a:extLst>
                </a:gridCol>
              </a:tblGrid>
              <a:tr h="1220775">
                <a:tc>
                  <a:txBody>
                    <a:bodyPr/>
                    <a:lstStyle/>
                    <a:p>
                      <a:pPr marL="0" marR="0" lvl="0" indent="0" algn="ctr" rtl="0">
                        <a:lnSpc>
                          <a:spcPct val="100000"/>
                        </a:lnSpc>
                        <a:spcBef>
                          <a:spcPts val="0"/>
                        </a:spcBef>
                        <a:spcAft>
                          <a:spcPts val="0"/>
                        </a:spcAft>
                        <a:buNone/>
                      </a:pPr>
                      <a:r>
                        <a:rPr lang="en-US" sz="2000" u="none" strike="noStrike" cap="none">
                          <a:solidFill>
                            <a:schemeClr val="lt1"/>
                          </a:solidFill>
                          <a:latin typeface="Trebuchet MS"/>
                          <a:ea typeface="Trebuchet MS"/>
                          <a:cs typeface="Trebuchet MS"/>
                          <a:sym typeface="Trebuchet MS"/>
                        </a:rPr>
                        <a:t>Databases</a:t>
                      </a:r>
                      <a:endParaRPr/>
                    </a:p>
                  </a:txBody>
                  <a:tcPr marL="91450" marR="91450" marT="45725" marB="45725"/>
                </a:tc>
                <a:tc>
                  <a:txBody>
                    <a:bodyPr/>
                    <a:lstStyle/>
                    <a:p>
                      <a:pPr marL="0" marR="0" lvl="0" indent="0" algn="ctr" rtl="0">
                        <a:lnSpc>
                          <a:spcPct val="100000"/>
                        </a:lnSpc>
                        <a:spcBef>
                          <a:spcPts val="0"/>
                        </a:spcBef>
                        <a:spcAft>
                          <a:spcPts val="0"/>
                        </a:spcAft>
                        <a:buNone/>
                      </a:pPr>
                      <a:r>
                        <a:rPr lang="en-US" sz="2000" u="none" strike="noStrike" cap="none">
                          <a:solidFill>
                            <a:schemeClr val="lt1"/>
                          </a:solidFill>
                          <a:latin typeface="Trebuchet MS"/>
                          <a:ea typeface="Trebuchet MS"/>
                          <a:cs typeface="Trebuchet MS"/>
                          <a:sym typeface="Trebuchet MS"/>
                        </a:rPr>
                        <a:t>Blockchains</a:t>
                      </a:r>
                      <a:endParaRPr/>
                    </a:p>
                  </a:txBody>
                  <a:tcPr marL="91450" marR="91450" marT="45725" marB="45725"/>
                </a:tc>
                <a:extLst>
                  <a:ext uri="{0D108BD9-81ED-4DB2-BD59-A6C34878D82A}">
                    <a16:rowId xmlns:a16="http://schemas.microsoft.com/office/drawing/2014/main" val="10000"/>
                  </a:ext>
                </a:extLst>
              </a:tr>
              <a:tr h="676425">
                <a:tc>
                  <a:txBody>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Databases have admins &amp; centralized control</a:t>
                      </a:r>
                      <a:endParaRPr sz="1400" u="none" strike="noStrike" cap="none">
                        <a:solidFill>
                          <a:srgbClr val="6387B8"/>
                        </a:solidFill>
                        <a:latin typeface="Trebuchet MS"/>
                        <a:ea typeface="Trebuchet MS"/>
                        <a:cs typeface="Trebuchet MS"/>
                        <a:sym typeface="Trebuchet MS"/>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solidFill>
                            <a:srgbClr val="6387B8"/>
                          </a:solidFill>
                          <a:latin typeface="Trebuchet MS"/>
                          <a:ea typeface="Trebuchet MS"/>
                          <a:cs typeface="Trebuchet MS"/>
                          <a:sym typeface="Trebuchet MS"/>
                        </a:rPr>
                        <a:t>No on is the admin or in-charge</a:t>
                      </a:r>
                      <a:endParaRPr/>
                    </a:p>
                  </a:txBody>
                  <a:tcPr marL="91450" marR="91450" marT="45725" marB="45725"/>
                </a:tc>
                <a:extLst>
                  <a:ext uri="{0D108BD9-81ED-4DB2-BD59-A6C34878D82A}">
                    <a16:rowId xmlns:a16="http://schemas.microsoft.com/office/drawing/2014/main" val="10001"/>
                  </a:ext>
                </a:extLst>
              </a:tr>
              <a:tr h="676425">
                <a:tc>
                  <a:txBody>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Only entities with rights can access database</a:t>
                      </a:r>
                      <a:endParaRPr sz="1400" u="none" strike="noStrike" cap="none">
                        <a:solidFill>
                          <a:srgbClr val="6387B8"/>
                        </a:solidFill>
                        <a:latin typeface="Trebuchet MS"/>
                        <a:ea typeface="Trebuchet MS"/>
                        <a:cs typeface="Trebuchet MS"/>
                        <a:sym typeface="Trebuchet MS"/>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solidFill>
                            <a:srgbClr val="6387B8"/>
                          </a:solidFill>
                          <a:latin typeface="Trebuchet MS"/>
                          <a:ea typeface="Trebuchet MS"/>
                          <a:cs typeface="Trebuchet MS"/>
                          <a:sym typeface="Trebuchet MS"/>
                        </a:rPr>
                        <a:t>Anyone can access (public) blockchain</a:t>
                      </a:r>
                      <a:endParaRPr sz="1400" u="none" strike="noStrike" cap="none">
                        <a:solidFill>
                          <a:srgbClr val="6387B8"/>
                        </a:solidFill>
                        <a:latin typeface="Trebuchet MS"/>
                        <a:ea typeface="Trebuchet MS"/>
                        <a:cs typeface="Trebuchet MS"/>
                        <a:sym typeface="Trebuchet MS"/>
                      </a:endParaRPr>
                    </a:p>
                  </a:txBody>
                  <a:tcPr marL="91450" marR="91450" marT="45725" marB="45725"/>
                </a:tc>
                <a:extLst>
                  <a:ext uri="{0D108BD9-81ED-4DB2-BD59-A6C34878D82A}">
                    <a16:rowId xmlns:a16="http://schemas.microsoft.com/office/drawing/2014/main" val="10002"/>
                  </a:ext>
                </a:extLst>
              </a:tr>
              <a:tr h="676425">
                <a:tc>
                  <a:txBody>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Only entities entitled to read or write can do so</a:t>
                      </a:r>
                      <a:endParaRPr sz="1400" u="none" strike="noStrike" cap="none">
                        <a:solidFill>
                          <a:srgbClr val="6387B8"/>
                        </a:solidFill>
                        <a:latin typeface="Trebuchet MS"/>
                        <a:ea typeface="Trebuchet MS"/>
                        <a:cs typeface="Trebuchet MS"/>
                        <a:sym typeface="Trebuchet MS"/>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solidFill>
                            <a:srgbClr val="6387B8"/>
                          </a:solidFill>
                          <a:latin typeface="Trebuchet MS"/>
                          <a:ea typeface="Trebuchet MS"/>
                          <a:cs typeface="Trebuchet MS"/>
                          <a:sym typeface="Trebuchet MS"/>
                        </a:rPr>
                        <a:t>Anyone with right proof of work can write on the blockchain</a:t>
                      </a:r>
                      <a:endParaRPr sz="1400" u="none" strike="noStrike" cap="none">
                        <a:solidFill>
                          <a:srgbClr val="6387B8"/>
                        </a:solidFill>
                        <a:latin typeface="Trebuchet MS"/>
                        <a:ea typeface="Trebuchet MS"/>
                        <a:cs typeface="Trebuchet MS"/>
                        <a:sym typeface="Trebuchet MS"/>
                      </a:endParaRPr>
                    </a:p>
                  </a:txBody>
                  <a:tcPr marL="91450" marR="91450" marT="45725" marB="45725"/>
                </a:tc>
                <a:extLst>
                  <a:ext uri="{0D108BD9-81ED-4DB2-BD59-A6C34878D82A}">
                    <a16:rowId xmlns:a16="http://schemas.microsoft.com/office/drawing/2014/main" val="10003"/>
                  </a:ext>
                </a:extLst>
              </a:tr>
              <a:tr h="440900">
                <a:tc>
                  <a:txBody>
                    <a:bodyPr/>
                    <a:lstStyle/>
                    <a:p>
                      <a:pPr marL="0" marR="0" lvl="0" indent="0" algn="l" rtl="0">
                        <a:lnSpc>
                          <a:spcPct val="100000"/>
                        </a:lnSpc>
                        <a:spcBef>
                          <a:spcPts val="0"/>
                        </a:spcBef>
                        <a:spcAft>
                          <a:spcPts val="0"/>
                        </a:spcAft>
                        <a:buNone/>
                      </a:pPr>
                      <a:r>
                        <a:rPr lang="en-US" sz="1800" u="none" strike="noStrike" cap="none">
                          <a:latin typeface="Trebuchet MS"/>
                          <a:ea typeface="Trebuchet MS"/>
                          <a:cs typeface="Trebuchet MS"/>
                          <a:sym typeface="Trebuchet MS"/>
                        </a:rPr>
                        <a:t>Databases are fast</a:t>
                      </a:r>
                      <a:endParaRPr/>
                    </a:p>
                  </a:txBody>
                  <a:tcPr marL="127000" marR="127000" marT="82550" marB="82550" anchor="ctr"/>
                </a:tc>
                <a:tc>
                  <a:txBody>
                    <a:bodyPr/>
                    <a:lstStyle/>
                    <a:p>
                      <a:pPr marL="0" marR="0" lvl="0" indent="0" algn="l" rtl="0">
                        <a:lnSpc>
                          <a:spcPct val="100000"/>
                        </a:lnSpc>
                        <a:spcBef>
                          <a:spcPts val="0"/>
                        </a:spcBef>
                        <a:spcAft>
                          <a:spcPts val="0"/>
                        </a:spcAft>
                        <a:buNone/>
                      </a:pPr>
                      <a:r>
                        <a:rPr lang="en-US" sz="1400" u="none" strike="noStrike" cap="none">
                          <a:solidFill>
                            <a:srgbClr val="6387B8"/>
                          </a:solidFill>
                          <a:latin typeface="Trebuchet MS"/>
                          <a:ea typeface="Trebuchet MS"/>
                          <a:cs typeface="Trebuchet MS"/>
                          <a:sym typeface="Trebuchet MS"/>
                        </a:rPr>
                        <a:t>Blockchains are slow</a:t>
                      </a:r>
                      <a:endParaRPr/>
                    </a:p>
                  </a:txBody>
                  <a:tcPr marL="91450" marR="91450" marT="45725" marB="45725"/>
                </a:tc>
                <a:extLst>
                  <a:ext uri="{0D108BD9-81ED-4DB2-BD59-A6C34878D82A}">
                    <a16:rowId xmlns:a16="http://schemas.microsoft.com/office/drawing/2014/main" val="10004"/>
                  </a:ext>
                </a:extLst>
              </a:tr>
              <a:tr h="676425">
                <a:tc>
                  <a:txBody>
                    <a:bodyPr/>
                    <a:lstStyle/>
                    <a:p>
                      <a:pPr marL="0" marR="0" lvl="0" indent="0" algn="l" rtl="0">
                        <a:lnSpc>
                          <a:spcPct val="100000"/>
                        </a:lnSpc>
                        <a:spcBef>
                          <a:spcPts val="0"/>
                        </a:spcBef>
                        <a:spcAft>
                          <a:spcPts val="0"/>
                        </a:spcAft>
                        <a:buNone/>
                      </a:pPr>
                      <a:r>
                        <a:rPr lang="en-US" sz="1800" b="0" i="0" u="none" strike="noStrike" cap="none">
                          <a:solidFill>
                            <a:schemeClr val="dk1"/>
                          </a:solidFill>
                          <a:latin typeface="Trebuchet MS"/>
                          <a:ea typeface="Trebuchet MS"/>
                          <a:cs typeface="Trebuchet MS"/>
                          <a:sym typeface="Trebuchet MS"/>
                        </a:rPr>
                        <a:t>No history of records &amp; ownership of digital records</a:t>
                      </a:r>
                      <a:endParaRPr sz="1400" u="none" strike="noStrike" cap="none">
                        <a:latin typeface="Trebuchet MS"/>
                        <a:ea typeface="Trebuchet MS"/>
                        <a:cs typeface="Trebuchet MS"/>
                        <a:sym typeface="Trebuchet MS"/>
                      </a:endParaRPr>
                    </a:p>
                  </a:txBody>
                  <a:tcPr marL="91450" marR="91450" marT="45725" marB="45725"/>
                </a:tc>
                <a:tc>
                  <a:txBody>
                    <a:bodyPr/>
                    <a:lstStyle/>
                    <a:p>
                      <a:pPr marL="0" marR="0" lvl="0" indent="0" algn="l" rtl="0">
                        <a:lnSpc>
                          <a:spcPct val="100000"/>
                        </a:lnSpc>
                        <a:spcBef>
                          <a:spcPts val="0"/>
                        </a:spcBef>
                        <a:spcAft>
                          <a:spcPts val="0"/>
                        </a:spcAft>
                        <a:buNone/>
                      </a:pPr>
                      <a:r>
                        <a:rPr lang="en-US" sz="1400" u="none" strike="noStrike" cap="none">
                          <a:solidFill>
                            <a:srgbClr val="6387B8"/>
                          </a:solidFill>
                          <a:latin typeface="Trebuchet MS"/>
                          <a:ea typeface="Trebuchet MS"/>
                          <a:cs typeface="Trebuchet MS"/>
                          <a:sym typeface="Trebuchet MS"/>
                        </a:rPr>
                        <a:t>History of records &amp; ownership of digital records</a:t>
                      </a:r>
                      <a:endParaRPr sz="1400" u="none" strike="noStrike" cap="none">
                        <a:solidFill>
                          <a:srgbClr val="6387B8"/>
                        </a:solidFill>
                        <a:latin typeface="Trebuchet MS"/>
                        <a:ea typeface="Trebuchet MS"/>
                        <a:cs typeface="Trebuchet MS"/>
                        <a:sym typeface="Trebuchet MS"/>
                      </a:endParaRPr>
                    </a:p>
                  </a:txBody>
                  <a:tcPr marL="91450" marR="91450" marT="45725" marB="45725"/>
                </a:tc>
                <a:extLst>
                  <a:ext uri="{0D108BD9-81ED-4DB2-BD59-A6C34878D82A}">
                    <a16:rowId xmlns:a16="http://schemas.microsoft.com/office/drawing/2014/main" val="10005"/>
                  </a:ext>
                </a:extLst>
              </a:tr>
            </a:tbl>
          </a:graphicData>
        </a:graphic>
      </p:graphicFrame>
      <p:pic>
        <p:nvPicPr>
          <p:cNvPr id="421" name="Google Shape;421;p30"/>
          <p:cNvPicPr preferRelativeResize="0"/>
          <p:nvPr/>
        </p:nvPicPr>
        <p:blipFill rotWithShape="1">
          <a:blip r:embed="rId3">
            <a:alphaModFix/>
          </a:blip>
          <a:srcRect/>
          <a:stretch/>
        </p:blipFill>
        <p:spPr>
          <a:xfrm>
            <a:off x="7292142" y="2042540"/>
            <a:ext cx="676071" cy="672377"/>
          </a:xfrm>
          <a:prstGeom prst="rect">
            <a:avLst/>
          </a:prstGeom>
          <a:noFill/>
          <a:ln>
            <a:noFill/>
          </a:ln>
        </p:spPr>
      </p:pic>
      <p:pic>
        <p:nvPicPr>
          <p:cNvPr id="422" name="Google Shape;422;p30"/>
          <p:cNvPicPr preferRelativeResize="0"/>
          <p:nvPr/>
        </p:nvPicPr>
        <p:blipFill rotWithShape="1">
          <a:blip r:embed="rId4">
            <a:alphaModFix/>
          </a:blip>
          <a:srcRect/>
          <a:stretch/>
        </p:blipFill>
        <p:spPr>
          <a:xfrm>
            <a:off x="3248078" y="2042540"/>
            <a:ext cx="676071" cy="672376"/>
          </a:xfrm>
          <a:prstGeom prst="rect">
            <a:avLst/>
          </a:prstGeom>
          <a:noFill/>
          <a:ln>
            <a:noFill/>
          </a:ln>
        </p:spPr>
      </p:pic>
      <p:sp>
        <p:nvSpPr>
          <p:cNvPr id="423" name="Google Shape;423;p30"/>
          <p:cNvSpPr/>
          <p:nvPr/>
        </p:nvSpPr>
        <p:spPr>
          <a:xfrm>
            <a:off x="5049530" y="1791586"/>
            <a:ext cx="970138" cy="584775"/>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3200" b="1" i="0" u="none" strike="noStrike" cap="none">
                <a:solidFill>
                  <a:srgbClr val="4E89CD"/>
                </a:solidFill>
                <a:latin typeface="Arial"/>
                <a:ea typeface="Arial"/>
                <a:cs typeface="Arial"/>
                <a:sym typeface="Arial"/>
              </a:rPr>
              <a:t>VS</a:t>
            </a:r>
            <a:endParaRPr/>
          </a:p>
        </p:txBody>
      </p:sp>
      <p:sp>
        <p:nvSpPr>
          <p:cNvPr id="424" name="Google Shape;424;p30"/>
          <p:cNvSpPr/>
          <p:nvPr/>
        </p:nvSpPr>
        <p:spPr>
          <a:xfrm>
            <a:off x="7621653" y="6550223"/>
            <a:ext cx="471515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https://coinsutra.com/blockchain-vs-database/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31"/>
          <p:cNvSpPr/>
          <p:nvPr/>
        </p:nvSpPr>
        <p:spPr>
          <a:xfrm>
            <a:off x="438804" y="2603501"/>
            <a:ext cx="8816411"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31" name="Google Shape;431;p31"/>
          <p:cNvCxnSpPr/>
          <p:nvPr/>
        </p:nvCxnSpPr>
        <p:spPr>
          <a:xfrm>
            <a:off x="900934" y="3118203"/>
            <a:ext cx="0" cy="463626"/>
          </a:xfrm>
          <a:prstGeom prst="straightConnector1">
            <a:avLst/>
          </a:prstGeom>
          <a:noFill/>
          <a:ln w="50800" cap="flat" cmpd="sng">
            <a:solidFill>
              <a:schemeClr val="accent1"/>
            </a:solidFill>
            <a:prstDash val="solid"/>
            <a:round/>
            <a:headEnd type="none" w="sm" len="sm"/>
            <a:tailEnd type="none" w="sm" len="sm"/>
          </a:ln>
        </p:spPr>
      </p:cxnSp>
      <p:sp>
        <p:nvSpPr>
          <p:cNvPr id="432" name="Google Shape;432;p31"/>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Cryptography, hash functions and digital signatures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consensus algorithms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Types of blockchain</a:t>
            </a:r>
            <a:endParaRPr sz="2200" b="0" i="0" u="none" strike="noStrike" cap="none">
              <a:solidFill>
                <a:srgbClr val="BFBFBF"/>
              </a:solidFill>
              <a:latin typeface="Trebuchet MS"/>
              <a:ea typeface="Trebuchet MS"/>
              <a:cs typeface="Trebuchet MS"/>
              <a:sym typeface="Trebuchet MS"/>
            </a:endParaRPr>
          </a:p>
        </p:txBody>
      </p:sp>
      <p:sp>
        <p:nvSpPr>
          <p:cNvPr id="433" name="Google Shape;433;p31"/>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32"/>
          <p:cNvSpPr/>
          <p:nvPr/>
        </p:nvSpPr>
        <p:spPr>
          <a:xfrm>
            <a:off x="877183" y="3054117"/>
            <a:ext cx="836615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440" name="Google Shape;440;p32"/>
          <p:cNvCxnSpPr/>
          <p:nvPr/>
        </p:nvCxnSpPr>
        <p:spPr>
          <a:xfrm>
            <a:off x="878189" y="3057372"/>
            <a:ext cx="0" cy="511447"/>
          </a:xfrm>
          <a:prstGeom prst="straightConnector1">
            <a:avLst/>
          </a:prstGeom>
          <a:noFill/>
          <a:ln w="50800" cap="flat" cmpd="sng">
            <a:solidFill>
              <a:schemeClr val="accent1"/>
            </a:solidFill>
            <a:prstDash val="solid"/>
            <a:round/>
            <a:headEnd type="none" w="sm" len="sm"/>
            <a:tailEnd type="none" w="sm" len="sm"/>
          </a:ln>
        </p:spPr>
      </p:cxnSp>
      <p:cxnSp>
        <p:nvCxnSpPr>
          <p:cNvPr id="441" name="Google Shape;441;p32"/>
          <p:cNvCxnSpPr/>
          <p:nvPr/>
        </p:nvCxnSpPr>
        <p:spPr>
          <a:xfrm>
            <a:off x="438804" y="3050851"/>
            <a:ext cx="8828286" cy="0"/>
          </a:xfrm>
          <a:prstGeom prst="straightConnector1">
            <a:avLst/>
          </a:prstGeom>
          <a:noFill/>
          <a:ln w="50800" cap="flat" cmpd="sng">
            <a:solidFill>
              <a:srgbClr val="133D6C"/>
            </a:solidFill>
            <a:prstDash val="solid"/>
            <a:round/>
            <a:headEnd type="none" w="sm" len="sm"/>
            <a:tailEnd type="none" w="sm" len="sm"/>
          </a:ln>
        </p:spPr>
      </p:cxnSp>
      <p:sp>
        <p:nvSpPr>
          <p:cNvPr id="442" name="Google Shape;442;p32"/>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1" i="0" u="none" strike="noStrike" cap="none">
                <a:solidFill>
                  <a:schemeClr val="dk1"/>
                </a:solidFill>
                <a:latin typeface="Trebuchet MS"/>
                <a:ea typeface="Trebuchet MS"/>
                <a:cs typeface="Trebuchet MS"/>
                <a:sym typeface="Trebuchet MS"/>
              </a:rPr>
              <a:t>Cryptography, hash functions and digital signatures</a:t>
            </a:r>
            <a:endParaRPr sz="2200" b="1" i="0" u="none" strike="noStrike" cap="none">
              <a:solidFill>
                <a:schemeClr val="dk1"/>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consensus algorithms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Types of blockchain</a:t>
            </a:r>
            <a:endParaRPr sz="2200" b="0" i="0" u="none" strike="noStrike" cap="none">
              <a:solidFill>
                <a:srgbClr val="BFBFBF"/>
              </a:solidFill>
              <a:latin typeface="Trebuchet MS"/>
              <a:ea typeface="Trebuchet MS"/>
              <a:cs typeface="Trebuchet MS"/>
              <a:sym typeface="Trebuchet MS"/>
            </a:endParaRPr>
          </a:p>
        </p:txBody>
      </p:sp>
      <p:sp>
        <p:nvSpPr>
          <p:cNvPr id="443" name="Google Shape;443;p32"/>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33"/>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Cryptography, hash functions and digital signatures</a:t>
            </a:r>
            <a:endParaRPr/>
          </a:p>
        </p:txBody>
      </p:sp>
      <p:sp>
        <p:nvSpPr>
          <p:cNvPr id="450" name="Google Shape;450;p33"/>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451" name="Google Shape;451;p33"/>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Cryptography</a:t>
            </a:r>
            <a:r>
              <a:rPr lang="en-US" sz="2000" b="0" i="0" u="none" strike="noStrike" cap="none">
                <a:solidFill>
                  <a:srgbClr val="000000"/>
                </a:solidFill>
                <a:latin typeface="Trebuchet MS"/>
                <a:ea typeface="Trebuchet MS"/>
                <a:cs typeface="Trebuchet MS"/>
                <a:sym typeface="Trebuchet MS"/>
              </a:rPr>
              <a:t>: the encryption and decryption of data </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2 main cryptographic concepts used in Blockchain: </a:t>
            </a:r>
            <a:endParaRPr/>
          </a:p>
          <a:p>
            <a:pPr marL="457200" marR="0" lvl="1" indent="0" algn="l" rtl="0">
              <a:lnSpc>
                <a:spcPct val="100000"/>
              </a:lnSpc>
              <a:spcBef>
                <a:spcPts val="600"/>
              </a:spcBef>
              <a:spcAft>
                <a:spcPts val="0"/>
              </a:spcAft>
              <a:buNone/>
            </a:pPr>
            <a:r>
              <a:rPr lang="en-US" sz="2000" b="0" i="0" u="none" strike="noStrike" cap="none">
                <a:solidFill>
                  <a:srgbClr val="000000"/>
                </a:solidFill>
                <a:latin typeface="Trebuchet MS"/>
                <a:ea typeface="Trebuchet MS"/>
                <a:cs typeface="Trebuchet MS"/>
                <a:sym typeface="Trebuchet MS"/>
              </a:rPr>
              <a:t>     - Hashing </a:t>
            </a:r>
            <a:endParaRPr/>
          </a:p>
          <a:p>
            <a:pPr marL="457200" marR="0" lvl="1" indent="0" algn="l" rtl="0">
              <a:lnSpc>
                <a:spcPct val="100000"/>
              </a:lnSpc>
              <a:spcBef>
                <a:spcPts val="600"/>
              </a:spcBef>
              <a:spcAft>
                <a:spcPts val="0"/>
              </a:spcAft>
              <a:buNone/>
            </a:pPr>
            <a:r>
              <a:rPr lang="en-US" sz="2000" b="0" i="0" u="none" strike="noStrike" cap="none">
                <a:solidFill>
                  <a:srgbClr val="000000"/>
                </a:solidFill>
                <a:latin typeface="Trebuchet MS"/>
                <a:ea typeface="Trebuchet MS"/>
                <a:cs typeface="Trebuchet MS"/>
                <a:sym typeface="Trebuchet MS"/>
              </a:rPr>
              <a:t>     - Digital Signatures</a:t>
            </a:r>
            <a:endParaRPr/>
          </a:p>
          <a:p>
            <a:pPr marL="457200" marR="0" lvl="1" indent="0" algn="l" rtl="0">
              <a:lnSpc>
                <a:spcPct val="100000"/>
              </a:lnSpc>
              <a:spcBef>
                <a:spcPts val="600"/>
              </a:spcBef>
              <a:spcAft>
                <a:spcPts val="0"/>
              </a:spcAft>
              <a:buNone/>
            </a:pP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3 forms of encryption that are widely used: </a:t>
            </a:r>
            <a:endParaRPr/>
          </a:p>
          <a:p>
            <a:pPr marL="457200" marR="0" lvl="1" indent="0" algn="l" rtl="0">
              <a:lnSpc>
                <a:spcPct val="100000"/>
              </a:lnSpc>
              <a:spcBef>
                <a:spcPts val="600"/>
              </a:spcBef>
              <a:spcAft>
                <a:spcPts val="300"/>
              </a:spcAft>
              <a:buNone/>
            </a:pPr>
            <a:endParaRPr sz="2000" b="0" i="0" u="none" strike="noStrike" cap="none">
              <a:solidFill>
                <a:srgbClr val="000000"/>
              </a:solidFill>
              <a:latin typeface="Trebuchet MS"/>
              <a:ea typeface="Trebuchet MS"/>
              <a:cs typeface="Trebuchet MS"/>
              <a:sym typeface="Trebuchet MS"/>
            </a:endParaRPr>
          </a:p>
        </p:txBody>
      </p:sp>
      <p:graphicFrame>
        <p:nvGraphicFramePr>
          <p:cNvPr id="452" name="Google Shape;452;p33"/>
          <p:cNvGraphicFramePr/>
          <p:nvPr/>
        </p:nvGraphicFramePr>
        <p:xfrm>
          <a:off x="1649662" y="4164776"/>
          <a:ext cx="3000000" cy="3000000"/>
        </p:xfrm>
        <a:graphic>
          <a:graphicData uri="http://schemas.openxmlformats.org/drawingml/2006/table">
            <a:tbl>
              <a:tblPr firstRow="1" bandRow="1">
                <a:noFill/>
                <a:tableStyleId>{2D9D7002-8738-4A9A-9263-205456114015}</a:tableStyleId>
              </a:tblPr>
              <a:tblGrid>
                <a:gridCol w="2709325">
                  <a:extLst>
                    <a:ext uri="{9D8B030D-6E8A-4147-A177-3AD203B41FA5}">
                      <a16:colId xmlns:a16="http://schemas.microsoft.com/office/drawing/2014/main" val="20000"/>
                    </a:ext>
                  </a:extLst>
                </a:gridCol>
                <a:gridCol w="3016650">
                  <a:extLst>
                    <a:ext uri="{9D8B030D-6E8A-4147-A177-3AD203B41FA5}">
                      <a16:colId xmlns:a16="http://schemas.microsoft.com/office/drawing/2014/main" val="20001"/>
                    </a:ext>
                  </a:extLst>
                </a:gridCol>
                <a:gridCol w="2402025">
                  <a:extLst>
                    <a:ext uri="{9D8B030D-6E8A-4147-A177-3AD203B41FA5}">
                      <a16:colId xmlns:a16="http://schemas.microsoft.com/office/drawing/2014/main" val="20002"/>
                    </a:ext>
                  </a:extLst>
                </a:gridCol>
              </a:tblGrid>
              <a:tr h="370850">
                <a:tc>
                  <a:txBody>
                    <a:bodyPr/>
                    <a:lstStyle/>
                    <a:p>
                      <a:pPr marL="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Symmetric cryptography</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Asymmetric </a:t>
                      </a:r>
                      <a:endParaRPr/>
                    </a:p>
                    <a:p>
                      <a:pPr marL="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cryptography</a:t>
                      </a:r>
                      <a:endParaRPr sz="1800" u="none" strike="noStrike" cap="none"/>
                    </a:p>
                  </a:txBody>
                  <a:tcPr marL="91450" marR="91450" marT="45725" marB="45725"/>
                </a:tc>
                <a:tc>
                  <a:txBody>
                    <a:bodyPr/>
                    <a:lstStyle/>
                    <a:p>
                      <a:pPr marL="0" marR="0" lvl="0"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Hashing</a:t>
                      </a:r>
                      <a:endParaRPr sz="1800" u="none" strike="noStrike" cap="none"/>
                    </a:p>
                  </a:txBody>
                  <a:tcPr marL="91450" marR="91450" marT="45725" marB="45725"/>
                </a:tc>
                <a:extLst>
                  <a:ext uri="{0D108BD9-81ED-4DB2-BD59-A6C34878D82A}">
                    <a16:rowId xmlns:a16="http://schemas.microsoft.com/office/drawing/2014/main" val="10000"/>
                  </a:ext>
                </a:extLst>
              </a:tr>
              <a:tr h="370850">
                <a:tc>
                  <a:txBody>
                    <a:bodyPr/>
                    <a:lstStyle/>
                    <a:p>
                      <a:pPr marL="457200" marR="0" lvl="1" indent="0" algn="ctr" rtl="0">
                        <a:lnSpc>
                          <a:spcPct val="100000"/>
                        </a:lnSpc>
                        <a:spcBef>
                          <a:spcPts val="0"/>
                        </a:spcBef>
                        <a:spcAft>
                          <a:spcPts val="0"/>
                        </a:spcAft>
                        <a:buNone/>
                      </a:pPr>
                      <a:r>
                        <a:rPr lang="en-US" sz="1800" u="none" strike="noStrike" cap="none">
                          <a:latin typeface="Trebuchet MS"/>
                          <a:ea typeface="Trebuchet MS"/>
                          <a:cs typeface="Trebuchet MS"/>
                          <a:sym typeface="Trebuchet MS"/>
                        </a:rPr>
                        <a:t>Same password to encrypt &amp; decrypt</a:t>
                      </a:r>
                      <a:endParaRPr/>
                    </a:p>
                    <a:p>
                      <a:pPr marL="457200" marR="0" lvl="1" indent="0" algn="ctr" rtl="0">
                        <a:lnSpc>
                          <a:spcPct val="100000"/>
                        </a:lnSpc>
                        <a:spcBef>
                          <a:spcPts val="600"/>
                        </a:spcBef>
                        <a:spcAft>
                          <a:spcPts val="0"/>
                        </a:spcAft>
                        <a:buNone/>
                      </a:pPr>
                      <a:r>
                        <a:rPr lang="en-US" sz="1800" u="none" strike="noStrike" cap="none">
                          <a:latin typeface="Trebuchet MS"/>
                          <a:ea typeface="Trebuchet MS"/>
                          <a:cs typeface="Trebuchet MS"/>
                          <a:sym typeface="Trebuchet MS"/>
                        </a:rPr>
                        <a:t>                                               </a:t>
                      </a:r>
                      <a:endParaRPr/>
                    </a:p>
                  </a:txBody>
                  <a:tcPr marL="91450" marR="91450" marT="45725" marB="45725"/>
                </a:tc>
                <a:tc>
                  <a:txBody>
                    <a:bodyPr/>
                    <a:lstStyle/>
                    <a:p>
                      <a:pPr marL="0" marR="0" lvl="1" indent="0" algn="ctr" rtl="0">
                        <a:lnSpc>
                          <a:spcPct val="100000"/>
                        </a:lnSpc>
                        <a:spcBef>
                          <a:spcPts val="0"/>
                        </a:spcBef>
                        <a:spcAft>
                          <a:spcPts val="0"/>
                        </a:spcAft>
                        <a:buClr>
                          <a:srgbClr val="000000"/>
                        </a:buClr>
                        <a:buSzPts val="1800"/>
                        <a:buFont typeface="Arial"/>
                        <a:buNone/>
                      </a:pPr>
                      <a:r>
                        <a:rPr lang="en-US" sz="1800" u="none" strike="noStrike" cap="none">
                          <a:latin typeface="Trebuchet MS"/>
                          <a:ea typeface="Trebuchet MS"/>
                          <a:cs typeface="Trebuchet MS"/>
                          <a:sym typeface="Trebuchet MS"/>
                        </a:rPr>
                        <a:t>one password to encrypt, the other to decrypt</a:t>
                      </a:r>
                      <a:endParaRPr sz="1800" u="none" strike="noStrike" cap="none">
                        <a:latin typeface="Trebuchet MS"/>
                        <a:ea typeface="Trebuchet MS"/>
                        <a:cs typeface="Trebuchet MS"/>
                        <a:sym typeface="Trebuchet MS"/>
                      </a:endParaRPr>
                    </a:p>
                  </a:txBody>
                  <a:tcPr marL="91450" marR="91450" marT="45725" marB="45725"/>
                </a:tc>
                <a:tc>
                  <a:txBody>
                    <a:bodyPr/>
                    <a:lstStyle/>
                    <a:p>
                      <a:pPr marL="0" marR="0" lvl="1" indent="301752" algn="ctr" rtl="0">
                        <a:lnSpc>
                          <a:spcPct val="100000"/>
                        </a:lnSpc>
                        <a:spcBef>
                          <a:spcPts val="0"/>
                        </a:spcBef>
                        <a:spcAft>
                          <a:spcPts val="0"/>
                        </a:spcAft>
                        <a:buClr>
                          <a:srgbClr val="000000"/>
                        </a:buClr>
                        <a:buSzPts val="1800"/>
                        <a:buFont typeface="Arial"/>
                        <a:buNone/>
                      </a:pPr>
                      <a:r>
                        <a:rPr lang="en-US" sz="1800" u="none" strike="noStrike" cap="none">
                          <a:latin typeface="Trebuchet MS"/>
                          <a:ea typeface="Trebuchet MS"/>
                          <a:cs typeface="Trebuchet MS"/>
                          <a:sym typeface="Trebuchet MS"/>
                        </a:rPr>
                        <a:t>Maps to fixed size </a:t>
                      </a:r>
                      <a:endParaRPr/>
                    </a:p>
                    <a:p>
                      <a:pPr marL="0" marR="0" lvl="0" indent="0" algn="ctr" rtl="0">
                        <a:lnSpc>
                          <a:spcPct val="100000"/>
                        </a:lnSpc>
                        <a:spcBef>
                          <a:spcPts val="0"/>
                        </a:spcBef>
                        <a:spcAft>
                          <a:spcPts val="0"/>
                        </a:spcAft>
                        <a:buNone/>
                      </a:pPr>
                      <a:endParaRPr sz="1800" u="none" strike="noStrike" cap="none">
                        <a:latin typeface="Trebuchet MS"/>
                        <a:ea typeface="Trebuchet MS"/>
                        <a:cs typeface="Trebuchet MS"/>
                        <a:sym typeface="Trebuchet MS"/>
                      </a:endParaRPr>
                    </a:p>
                  </a:txBody>
                  <a:tcPr marL="91450" marR="91450" marT="45725" marB="45725"/>
                </a:tc>
                <a:extLst>
                  <a:ext uri="{0D108BD9-81ED-4DB2-BD59-A6C34878D82A}">
                    <a16:rowId xmlns:a16="http://schemas.microsoft.com/office/drawing/2014/main" val="10001"/>
                  </a:ext>
                </a:extLst>
              </a:tr>
              <a:tr h="418875">
                <a:tc>
                  <a:txBody>
                    <a:bodyPr/>
                    <a:lstStyle/>
                    <a:p>
                      <a:pPr marL="0" marR="0" lvl="1" indent="0" algn="ctr" rtl="0">
                        <a:lnSpc>
                          <a:spcPct val="100000"/>
                        </a:lnSpc>
                        <a:spcBef>
                          <a:spcPts val="0"/>
                        </a:spcBef>
                        <a:spcAft>
                          <a:spcPts val="0"/>
                        </a:spcAft>
                        <a:buClr>
                          <a:srgbClr val="000000"/>
                        </a:buClr>
                        <a:buSzPts val="1800"/>
                        <a:buFont typeface="Arial"/>
                        <a:buNone/>
                      </a:pPr>
                      <a:r>
                        <a:rPr lang="en-US" sz="1800" u="none" strike="noStrike" cap="none">
                          <a:latin typeface="Trebuchet MS"/>
                          <a:ea typeface="Trebuchet MS"/>
                          <a:cs typeface="Trebuchet MS"/>
                          <a:sym typeface="Trebuchet MS"/>
                        </a:rPr>
                        <a:t>2 ways function</a:t>
                      </a:r>
                      <a:endParaRPr/>
                    </a:p>
                  </a:txBody>
                  <a:tcPr marL="91450" marR="91450" marT="45725" marB="45725"/>
                </a:tc>
                <a:tc>
                  <a:txBody>
                    <a:bodyPr/>
                    <a:lstStyle/>
                    <a:p>
                      <a:pPr marL="0" marR="0" lvl="1" indent="0" algn="ctr" rtl="0">
                        <a:lnSpc>
                          <a:spcPct val="100000"/>
                        </a:lnSpc>
                        <a:spcBef>
                          <a:spcPts val="0"/>
                        </a:spcBef>
                        <a:spcAft>
                          <a:spcPts val="0"/>
                        </a:spcAft>
                        <a:buClr>
                          <a:srgbClr val="000000"/>
                        </a:buClr>
                        <a:buSzPts val="1800"/>
                        <a:buFont typeface="Arial"/>
                        <a:buNone/>
                      </a:pPr>
                      <a:r>
                        <a:rPr lang="en-US" sz="1800" u="none" strike="noStrike" cap="none">
                          <a:latin typeface="Trebuchet MS"/>
                          <a:ea typeface="Trebuchet MS"/>
                          <a:cs typeface="Trebuchet MS"/>
                          <a:sym typeface="Trebuchet MS"/>
                        </a:rPr>
                        <a:t>Passwords come by pair</a:t>
                      </a:r>
                      <a:endParaRPr/>
                    </a:p>
                  </a:txBody>
                  <a:tcPr marL="91450" marR="91450" marT="45725" marB="45725"/>
                </a:tc>
                <a:tc>
                  <a:txBody>
                    <a:bodyPr/>
                    <a:lstStyle/>
                    <a:p>
                      <a:pPr marL="0" marR="0" lvl="1" indent="0" algn="ctr" rtl="0">
                        <a:lnSpc>
                          <a:spcPct val="100000"/>
                        </a:lnSpc>
                        <a:spcBef>
                          <a:spcPts val="0"/>
                        </a:spcBef>
                        <a:spcAft>
                          <a:spcPts val="0"/>
                        </a:spcAft>
                        <a:buClr>
                          <a:srgbClr val="000000"/>
                        </a:buClr>
                        <a:buSzPts val="1800"/>
                        <a:buFont typeface="Arial"/>
                        <a:buNone/>
                      </a:pPr>
                      <a:r>
                        <a:rPr lang="en-US" sz="1800" u="none" strike="noStrike" cap="none">
                          <a:latin typeface="Trebuchet MS"/>
                          <a:ea typeface="Trebuchet MS"/>
                          <a:cs typeface="Trebuchet MS"/>
                          <a:sym typeface="Trebuchet MS"/>
                        </a:rPr>
                        <a:t>1 way function</a:t>
                      </a:r>
                      <a:endParaRPr/>
                    </a:p>
                  </a:txBody>
                  <a:tcPr marL="91450" marR="91450" marT="45725" marB="45725"/>
                </a:tc>
                <a:extLst>
                  <a:ext uri="{0D108BD9-81ED-4DB2-BD59-A6C34878D82A}">
                    <a16:rowId xmlns:a16="http://schemas.microsoft.com/office/drawing/2014/main" val="10002"/>
                  </a:ext>
                </a:extLst>
              </a:tr>
            </a:tbl>
          </a:graphicData>
        </a:graphic>
      </p:graphicFrame>
      <p:sp>
        <p:nvSpPr>
          <p:cNvPr id="453" name="Google Shape;453;p33"/>
          <p:cNvSpPr/>
          <p:nvPr/>
        </p:nvSpPr>
        <p:spPr>
          <a:xfrm>
            <a:off x="3556000" y="6345853"/>
            <a:ext cx="8501531"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C0C0C"/>
                </a:solidFill>
                <a:latin typeface="Trebuchet MS"/>
                <a:ea typeface="Trebuchet MS"/>
                <a:cs typeface="Trebuchet MS"/>
                <a:sym typeface="Trebuchet MS"/>
              </a:rPr>
              <a:t>Source: https://lisk.io/academy/blockchain-basics/how-does-blockchain-work/what-is-hashing</a:t>
            </a:r>
            <a:endParaRPr/>
          </a:p>
          <a:p>
            <a:pPr marL="0" marR="0" lvl="0" indent="0" algn="l" rtl="0">
              <a:lnSpc>
                <a:spcPct val="100000"/>
              </a:lnSpc>
              <a:spcBef>
                <a:spcPts val="0"/>
              </a:spcBef>
              <a:spcAft>
                <a:spcPts val="0"/>
              </a:spcAft>
              <a:buNone/>
            </a:pPr>
            <a:r>
              <a:rPr lang="en-US" sz="1400" b="0" i="0" u="none" strike="noStrike" cap="none">
                <a:solidFill>
                  <a:srgbClr val="0C0C0C"/>
                </a:solidFill>
                <a:latin typeface="Trebuchet MS"/>
                <a:ea typeface="Trebuchet MS"/>
                <a:cs typeface="Trebuchet MS"/>
                <a:sym typeface="Trebuchet MS"/>
              </a:rPr>
              <a:t>             https://lisk.io/academy/blockchain-basics/how-does-blockchain-work/digital-signatures</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34"/>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Cryptography, hash functions and digital signatures</a:t>
            </a:r>
            <a:endParaRPr/>
          </a:p>
        </p:txBody>
      </p:sp>
      <p:sp>
        <p:nvSpPr>
          <p:cNvPr id="460" name="Google Shape;460;p34"/>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461" name="Google Shape;461;p34"/>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00"/>
              </a:spcBef>
              <a:spcAft>
                <a:spcPts val="300"/>
              </a:spcAft>
              <a:buClr>
                <a:srgbClr val="595959"/>
              </a:buClr>
              <a:buSzPts val="2200"/>
              <a:buFont typeface="Arial"/>
              <a:buNone/>
            </a:pPr>
            <a:endParaRPr sz="2000" b="0" i="0" u="none" strike="noStrike" cap="none">
              <a:solidFill>
                <a:srgbClr val="000000"/>
              </a:solidFill>
              <a:latin typeface="Trebuchet MS"/>
              <a:ea typeface="Trebuchet MS"/>
              <a:cs typeface="Trebuchet MS"/>
              <a:sym typeface="Trebuchet MS"/>
            </a:endParaRPr>
          </a:p>
        </p:txBody>
      </p:sp>
      <p:pic>
        <p:nvPicPr>
          <p:cNvPr id="462" name="Google Shape;462;p34"/>
          <p:cNvPicPr preferRelativeResize="0"/>
          <p:nvPr/>
        </p:nvPicPr>
        <p:blipFill rotWithShape="1">
          <a:blip r:embed="rId3">
            <a:alphaModFix/>
          </a:blip>
          <a:srcRect/>
          <a:stretch/>
        </p:blipFill>
        <p:spPr>
          <a:xfrm>
            <a:off x="1227869" y="1609671"/>
            <a:ext cx="8573543" cy="4716089"/>
          </a:xfrm>
          <a:prstGeom prst="rect">
            <a:avLst/>
          </a:prstGeom>
          <a:noFill/>
          <a:ln>
            <a:noFill/>
          </a:ln>
        </p:spPr>
      </p:pic>
      <p:sp>
        <p:nvSpPr>
          <p:cNvPr id="463" name="Google Shape;463;p34"/>
          <p:cNvSpPr/>
          <p:nvPr/>
        </p:nvSpPr>
        <p:spPr>
          <a:xfrm>
            <a:off x="8970463" y="6550223"/>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35"/>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Cryptography, hash functions and digital signatures</a:t>
            </a:r>
            <a:endParaRPr/>
          </a:p>
        </p:txBody>
      </p:sp>
      <p:sp>
        <p:nvSpPr>
          <p:cNvPr id="470" name="Google Shape;470;p35"/>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471" name="Google Shape;471;p35"/>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00"/>
              </a:spcBef>
              <a:spcAft>
                <a:spcPts val="300"/>
              </a:spcAft>
              <a:buClr>
                <a:srgbClr val="595959"/>
              </a:buClr>
              <a:buSzPts val="2200"/>
              <a:buFont typeface="Arial"/>
              <a:buNone/>
            </a:pPr>
            <a:endParaRPr sz="2000" b="0" i="0" u="none" strike="noStrike" cap="none">
              <a:solidFill>
                <a:srgbClr val="000000"/>
              </a:solidFill>
              <a:latin typeface="Trebuchet MS"/>
              <a:ea typeface="Trebuchet MS"/>
              <a:cs typeface="Trebuchet MS"/>
              <a:sym typeface="Trebuchet MS"/>
            </a:endParaRPr>
          </a:p>
        </p:txBody>
      </p:sp>
      <p:pic>
        <p:nvPicPr>
          <p:cNvPr id="472" name="Google Shape;472;p35"/>
          <p:cNvPicPr preferRelativeResize="0"/>
          <p:nvPr/>
        </p:nvPicPr>
        <p:blipFill rotWithShape="1">
          <a:blip r:embed="rId3">
            <a:alphaModFix/>
          </a:blip>
          <a:srcRect/>
          <a:stretch/>
        </p:blipFill>
        <p:spPr>
          <a:xfrm>
            <a:off x="1260745" y="1609671"/>
            <a:ext cx="8507790" cy="4716089"/>
          </a:xfrm>
          <a:prstGeom prst="rect">
            <a:avLst/>
          </a:prstGeom>
          <a:noFill/>
          <a:ln>
            <a:noFill/>
          </a:ln>
        </p:spPr>
      </p:pic>
      <p:sp>
        <p:nvSpPr>
          <p:cNvPr id="473" name="Google Shape;473;p35"/>
          <p:cNvSpPr/>
          <p:nvPr/>
        </p:nvSpPr>
        <p:spPr>
          <a:xfrm>
            <a:off x="8970463" y="6550223"/>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6"/>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Cryptography, hash functions and digital signatures</a:t>
            </a:r>
            <a:endParaRPr/>
          </a:p>
        </p:txBody>
      </p:sp>
      <p:sp>
        <p:nvSpPr>
          <p:cNvPr id="480" name="Google Shape;480;p36"/>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481" name="Google Shape;481;p36"/>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00"/>
              </a:spcBef>
              <a:spcAft>
                <a:spcPts val="300"/>
              </a:spcAft>
              <a:buClr>
                <a:srgbClr val="595959"/>
              </a:buClr>
              <a:buSzPts val="2200"/>
              <a:buFont typeface="Arial"/>
              <a:buNone/>
            </a:pPr>
            <a:endParaRPr sz="2000" b="0" i="0" u="none" strike="noStrike" cap="none">
              <a:solidFill>
                <a:srgbClr val="000000"/>
              </a:solidFill>
              <a:latin typeface="Trebuchet MS"/>
              <a:ea typeface="Trebuchet MS"/>
              <a:cs typeface="Trebuchet MS"/>
              <a:sym typeface="Trebuchet MS"/>
            </a:endParaRPr>
          </a:p>
        </p:txBody>
      </p:sp>
      <p:pic>
        <p:nvPicPr>
          <p:cNvPr id="482" name="Google Shape;482;p36"/>
          <p:cNvPicPr preferRelativeResize="0"/>
          <p:nvPr/>
        </p:nvPicPr>
        <p:blipFill rotWithShape="1">
          <a:blip r:embed="rId3">
            <a:alphaModFix/>
          </a:blip>
          <a:srcRect/>
          <a:stretch/>
        </p:blipFill>
        <p:spPr>
          <a:xfrm>
            <a:off x="1269304" y="1609671"/>
            <a:ext cx="8490672" cy="4716089"/>
          </a:xfrm>
          <a:prstGeom prst="rect">
            <a:avLst/>
          </a:prstGeom>
          <a:noFill/>
          <a:ln>
            <a:noFill/>
          </a:ln>
        </p:spPr>
      </p:pic>
      <p:sp>
        <p:nvSpPr>
          <p:cNvPr id="483" name="Google Shape;483;p36"/>
          <p:cNvSpPr/>
          <p:nvPr/>
        </p:nvSpPr>
        <p:spPr>
          <a:xfrm>
            <a:off x="8970463" y="6550223"/>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37"/>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Cryptography, hash functions and digital signatures</a:t>
            </a:r>
            <a:endParaRPr/>
          </a:p>
        </p:txBody>
      </p:sp>
      <p:sp>
        <p:nvSpPr>
          <p:cNvPr id="490" name="Google Shape;490;p37"/>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491" name="Google Shape;491;p37"/>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228600" algn="l" rtl="0">
              <a:lnSpc>
                <a:spcPct val="100000"/>
              </a:lnSpc>
              <a:spcBef>
                <a:spcPts val="300"/>
              </a:spcBef>
              <a:spcAft>
                <a:spcPts val="300"/>
              </a:spcAft>
              <a:buClr>
                <a:srgbClr val="595959"/>
              </a:buClr>
              <a:buSzPts val="2200"/>
              <a:buFont typeface="Arial"/>
              <a:buNone/>
            </a:pPr>
            <a:endParaRPr sz="2000" b="0" i="0" u="none" strike="noStrike" cap="none">
              <a:solidFill>
                <a:srgbClr val="000000"/>
              </a:solidFill>
              <a:latin typeface="Trebuchet MS"/>
              <a:ea typeface="Trebuchet MS"/>
              <a:cs typeface="Trebuchet MS"/>
              <a:sym typeface="Trebuchet MS"/>
            </a:endParaRPr>
          </a:p>
        </p:txBody>
      </p:sp>
      <p:pic>
        <p:nvPicPr>
          <p:cNvPr id="492" name="Google Shape;492;p37"/>
          <p:cNvPicPr preferRelativeResize="0"/>
          <p:nvPr/>
        </p:nvPicPr>
        <p:blipFill rotWithShape="1">
          <a:blip r:embed="rId3">
            <a:alphaModFix/>
          </a:blip>
          <a:srcRect/>
          <a:stretch/>
        </p:blipFill>
        <p:spPr>
          <a:xfrm>
            <a:off x="1269304" y="1610145"/>
            <a:ext cx="8490672" cy="4715141"/>
          </a:xfrm>
          <a:prstGeom prst="rect">
            <a:avLst/>
          </a:prstGeom>
          <a:noFill/>
          <a:ln>
            <a:noFill/>
          </a:ln>
        </p:spPr>
      </p:pic>
      <p:sp>
        <p:nvSpPr>
          <p:cNvPr id="493" name="Google Shape;493;p37"/>
          <p:cNvSpPr/>
          <p:nvPr/>
        </p:nvSpPr>
        <p:spPr>
          <a:xfrm>
            <a:off x="8970463" y="6550223"/>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38"/>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Cryptography, hash functions and digital signatures</a:t>
            </a:r>
            <a:endParaRPr/>
          </a:p>
        </p:txBody>
      </p:sp>
      <p:pic>
        <p:nvPicPr>
          <p:cNvPr id="500" name="Google Shape;500;p38"/>
          <p:cNvPicPr preferRelativeResize="0"/>
          <p:nvPr/>
        </p:nvPicPr>
        <p:blipFill rotWithShape="1">
          <a:blip r:embed="rId3">
            <a:alphaModFix/>
          </a:blip>
          <a:srcRect/>
          <a:stretch/>
        </p:blipFill>
        <p:spPr>
          <a:xfrm>
            <a:off x="747058" y="1703737"/>
            <a:ext cx="9358591" cy="4582763"/>
          </a:xfrm>
          <a:prstGeom prst="rect">
            <a:avLst/>
          </a:prstGeom>
          <a:noFill/>
          <a:ln>
            <a:noFill/>
          </a:ln>
        </p:spPr>
      </p:pic>
      <p:sp>
        <p:nvSpPr>
          <p:cNvPr id="501" name="Google Shape;501;p38"/>
          <p:cNvSpPr/>
          <p:nvPr/>
        </p:nvSpPr>
        <p:spPr>
          <a:xfrm>
            <a:off x="1703291" y="6550223"/>
            <a:ext cx="106082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https://pascalpares.gitbook.io/an-introduction-to-the-bitcoin-system/the-transactions/structure-of-a-transaction</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39"/>
          <p:cNvSpPr/>
          <p:nvPr/>
        </p:nvSpPr>
        <p:spPr>
          <a:xfrm>
            <a:off x="415054" y="3506435"/>
            <a:ext cx="882828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08" name="Google Shape;508;p39"/>
          <p:cNvCxnSpPr/>
          <p:nvPr/>
        </p:nvCxnSpPr>
        <p:spPr>
          <a:xfrm>
            <a:off x="901941" y="4021046"/>
            <a:ext cx="0" cy="925707"/>
          </a:xfrm>
          <a:prstGeom prst="straightConnector1">
            <a:avLst/>
          </a:prstGeom>
          <a:noFill/>
          <a:ln w="50800" cap="flat" cmpd="sng">
            <a:solidFill>
              <a:schemeClr val="accent1"/>
            </a:solidFill>
            <a:prstDash val="solid"/>
            <a:round/>
            <a:headEnd type="none" w="sm" len="sm"/>
            <a:tailEnd type="none" w="sm" len="sm"/>
          </a:ln>
        </p:spPr>
      </p:cxnSp>
      <p:sp>
        <p:nvSpPr>
          <p:cNvPr id="509" name="Google Shape;509;p39"/>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Cryptography, hash functions and digital signatures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consensus algorithms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Types of blockchain</a:t>
            </a:r>
            <a:endParaRPr sz="2200" b="0" i="0" u="none" strike="noStrike" cap="none">
              <a:solidFill>
                <a:srgbClr val="BFBFBF"/>
              </a:solidFill>
              <a:latin typeface="Trebuchet MS"/>
              <a:ea typeface="Trebuchet MS"/>
              <a:cs typeface="Trebuchet MS"/>
              <a:sym typeface="Trebuchet MS"/>
            </a:endParaRPr>
          </a:p>
        </p:txBody>
      </p:sp>
      <p:sp>
        <p:nvSpPr>
          <p:cNvPr id="510" name="Google Shape;510;p39"/>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5"/>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Introduction</a:t>
            </a:r>
            <a:endParaRPr sz="3600" b="1" i="0" u="none" strike="noStrike" cap="none">
              <a:solidFill>
                <a:srgbClr val="000000"/>
              </a:solidFill>
              <a:latin typeface="Trebuchet MS"/>
              <a:ea typeface="Trebuchet MS"/>
              <a:cs typeface="Trebuchet MS"/>
              <a:sym typeface="Trebuchet MS"/>
            </a:endParaRPr>
          </a:p>
        </p:txBody>
      </p:sp>
      <p:sp>
        <p:nvSpPr>
          <p:cNvPr id="108" name="Google Shape;108;p5"/>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1" indent="0" algn="l" rtl="0">
              <a:lnSpc>
                <a:spcPct val="100000"/>
              </a:lnSpc>
              <a:spcBef>
                <a:spcPts val="300"/>
              </a:spcBef>
              <a:spcAft>
                <a:spcPts val="0"/>
              </a:spcAft>
              <a:buNone/>
            </a:pPr>
            <a:r>
              <a:rPr lang="en-US" sz="2400" b="0" i="0" u="none" strike="noStrike" cap="none">
                <a:solidFill>
                  <a:srgbClr val="000000"/>
                </a:solidFill>
                <a:latin typeface="Trebuchet MS"/>
                <a:ea typeface="Trebuchet MS"/>
                <a:cs typeface="Trebuchet MS"/>
                <a:sym typeface="Trebuchet MS"/>
              </a:rPr>
              <a:t>“To understand the power of blockchain systems, and the things they can do, it is important to distinguish between three things that are commonly muddled up, namely the bitcoin currency, the specific blockchain that underpins it and the idea of blockchains in general.”</a:t>
            </a:r>
            <a:endParaRPr/>
          </a:p>
          <a:p>
            <a:pPr marL="457200" marR="0" lvl="1" indent="0" algn="l" rtl="0">
              <a:lnSpc>
                <a:spcPct val="100000"/>
              </a:lnSpc>
              <a:spcBef>
                <a:spcPts val="600"/>
              </a:spcBef>
              <a:spcAft>
                <a:spcPts val="0"/>
              </a:spcAft>
              <a:buNone/>
            </a:pPr>
            <a:endParaRPr sz="2400" b="0" i="0" u="none" strike="noStrike" cap="none">
              <a:solidFill>
                <a:srgbClr val="000000"/>
              </a:solidFill>
              <a:latin typeface="Trebuchet MS"/>
              <a:ea typeface="Trebuchet MS"/>
              <a:cs typeface="Trebuchet MS"/>
              <a:sym typeface="Trebuchet MS"/>
            </a:endParaRPr>
          </a:p>
          <a:p>
            <a:pPr marL="457200" marR="0" lvl="1" indent="0" algn="r" rtl="0">
              <a:lnSpc>
                <a:spcPct val="100000"/>
              </a:lnSpc>
              <a:spcBef>
                <a:spcPts val="600"/>
              </a:spcBef>
              <a:spcAft>
                <a:spcPts val="0"/>
              </a:spcAft>
              <a:buNone/>
            </a:pPr>
            <a:r>
              <a:rPr lang="en-US" sz="2400" b="0" i="0" u="none" strike="noStrike" cap="none">
                <a:solidFill>
                  <a:srgbClr val="000000"/>
                </a:solidFill>
                <a:latin typeface="Trebuchet MS"/>
                <a:ea typeface="Trebuchet MS"/>
                <a:cs typeface="Trebuchet MS"/>
                <a:sym typeface="Trebuchet MS"/>
              </a:rPr>
              <a:t>The Trust Machine, THE ECONOMIST, Oct. 31, 2015</a:t>
            </a:r>
            <a:endParaRPr/>
          </a:p>
          <a:p>
            <a:pPr marL="800100" marR="0" lvl="1" indent="-220980" algn="l" rtl="0">
              <a:lnSpc>
                <a:spcPct val="100000"/>
              </a:lnSpc>
              <a:spcBef>
                <a:spcPts val="600"/>
              </a:spcBef>
              <a:spcAft>
                <a:spcPts val="300"/>
              </a:spcAft>
              <a:buClr>
                <a:schemeClr val="accent1"/>
              </a:buClr>
              <a:buSzPts val="1920"/>
              <a:buFont typeface="Courier New"/>
              <a:buNone/>
            </a:pPr>
            <a:endParaRPr sz="2400" b="0" i="0" u="none" strike="noStrike" cap="none">
              <a:solidFill>
                <a:srgbClr val="000000"/>
              </a:solidFill>
              <a:latin typeface="Trebuchet MS"/>
              <a:ea typeface="Trebuchet MS"/>
              <a:cs typeface="Trebuchet MS"/>
              <a:sym typeface="Trebuchet MS"/>
            </a:endParaRPr>
          </a:p>
        </p:txBody>
      </p:sp>
      <p:sp>
        <p:nvSpPr>
          <p:cNvPr id="109" name="Google Shape;109;p5"/>
          <p:cNvSpPr/>
          <p:nvPr/>
        </p:nvSpPr>
        <p:spPr>
          <a:xfrm>
            <a:off x="5835838" y="6550223"/>
            <a:ext cx="646843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https://www.economist.com/leaders/2015/10/31/the-trust-machine</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5"/>
        <p:cNvGrpSpPr/>
        <p:nvPr/>
      </p:nvGrpSpPr>
      <p:grpSpPr>
        <a:xfrm>
          <a:off x="0" y="0"/>
          <a:ext cx="0" cy="0"/>
          <a:chOff x="0" y="0"/>
          <a:chExt cx="0" cy="0"/>
        </a:xfrm>
      </p:grpSpPr>
      <p:sp>
        <p:nvSpPr>
          <p:cNvPr id="516" name="Google Shape;516;p40"/>
          <p:cNvSpPr/>
          <p:nvPr/>
        </p:nvSpPr>
        <p:spPr>
          <a:xfrm>
            <a:off x="877183" y="3964352"/>
            <a:ext cx="836615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17" name="Google Shape;517;p40"/>
          <p:cNvCxnSpPr/>
          <p:nvPr/>
        </p:nvCxnSpPr>
        <p:spPr>
          <a:xfrm>
            <a:off x="878189" y="3967607"/>
            <a:ext cx="0" cy="1009128"/>
          </a:xfrm>
          <a:prstGeom prst="straightConnector1">
            <a:avLst/>
          </a:prstGeom>
          <a:noFill/>
          <a:ln w="50800" cap="flat" cmpd="sng">
            <a:solidFill>
              <a:schemeClr val="accent1"/>
            </a:solidFill>
            <a:prstDash val="solid"/>
            <a:round/>
            <a:headEnd type="none" w="sm" len="sm"/>
            <a:tailEnd type="none" w="sm" len="sm"/>
          </a:ln>
        </p:spPr>
      </p:cxnSp>
      <p:cxnSp>
        <p:nvCxnSpPr>
          <p:cNvPr id="518" name="Google Shape;518;p40"/>
          <p:cNvCxnSpPr/>
          <p:nvPr/>
        </p:nvCxnSpPr>
        <p:spPr>
          <a:xfrm>
            <a:off x="438804" y="3961086"/>
            <a:ext cx="8828286" cy="0"/>
          </a:xfrm>
          <a:prstGeom prst="straightConnector1">
            <a:avLst/>
          </a:prstGeom>
          <a:noFill/>
          <a:ln w="50800" cap="flat" cmpd="sng">
            <a:solidFill>
              <a:srgbClr val="133D6C"/>
            </a:solidFill>
            <a:prstDash val="solid"/>
            <a:round/>
            <a:headEnd type="none" w="sm" len="sm"/>
            <a:tailEnd type="none" w="sm" len="sm"/>
          </a:ln>
        </p:spPr>
      </p:cxnSp>
      <p:sp>
        <p:nvSpPr>
          <p:cNvPr id="519" name="Google Shape;519;p40"/>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dirty="0">
                <a:solidFill>
                  <a:srgbClr val="BFBFBF"/>
                </a:solidFill>
                <a:latin typeface="Trebuchet MS"/>
                <a:ea typeface="Trebuchet MS"/>
                <a:cs typeface="Trebuchet MS"/>
                <a:sym typeface="Trebuchet MS"/>
              </a:rPr>
              <a:t>Introduction </a:t>
            </a:r>
            <a:endParaRPr dirty="0"/>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dirty="0">
                <a:solidFill>
                  <a:srgbClr val="BFBFBF"/>
                </a:solidFill>
                <a:latin typeface="Trebuchet MS"/>
                <a:ea typeface="Trebuchet MS"/>
                <a:cs typeface="Trebuchet MS"/>
                <a:sym typeface="Trebuchet MS"/>
              </a:rPr>
              <a:t>Blockchain terminologies</a:t>
            </a:r>
            <a:endParaRPr dirty="0"/>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dirty="0">
                <a:solidFill>
                  <a:srgbClr val="BFBFBF"/>
                </a:solidFill>
                <a:latin typeface="Trebuchet MS"/>
                <a:ea typeface="Trebuchet MS"/>
                <a:cs typeface="Trebuchet MS"/>
                <a:sym typeface="Trebuchet MS"/>
              </a:rPr>
              <a:t>Distinction between databases and blockchain ledgers</a:t>
            </a:r>
            <a:endParaRPr dirty="0"/>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dirty="0">
                <a:solidFill>
                  <a:srgbClr val="BFBFBF"/>
                </a:solidFill>
                <a:latin typeface="Trebuchet MS"/>
                <a:ea typeface="Trebuchet MS"/>
                <a:cs typeface="Trebuchet MS"/>
                <a:sym typeface="Trebuchet MS"/>
              </a:rPr>
              <a:t>Cryptographic component</a:t>
            </a:r>
            <a:endParaRPr dirty="0"/>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dirty="0">
                <a:solidFill>
                  <a:srgbClr val="BFBFBF"/>
                </a:solidFill>
                <a:latin typeface="Trebuchet MS"/>
                <a:ea typeface="Trebuchet MS"/>
                <a:cs typeface="Trebuchet MS"/>
                <a:sym typeface="Trebuchet MS"/>
              </a:rPr>
              <a:t>Cryptography, hash functions and digital signatures</a:t>
            </a:r>
            <a:endParaRPr sz="2200" b="0" i="0" u="none" strike="noStrike" cap="none" dirty="0">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dirty="0">
                <a:solidFill>
                  <a:schemeClr val="dk1"/>
                </a:solidFill>
                <a:latin typeface="Trebuchet MS"/>
                <a:ea typeface="Trebuchet MS"/>
                <a:cs typeface="Trebuchet MS"/>
                <a:sym typeface="Trebuchet MS"/>
              </a:rPr>
              <a:t>Consensus components</a:t>
            </a:r>
            <a:endParaRPr dirty="0"/>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1" i="0" u="none" strike="noStrike" cap="none" dirty="0">
                <a:solidFill>
                  <a:schemeClr val="dk1"/>
                </a:solidFill>
                <a:latin typeface="Trebuchet MS"/>
                <a:ea typeface="Trebuchet MS"/>
                <a:cs typeface="Trebuchet MS"/>
                <a:sym typeface="Trebuchet MS"/>
              </a:rPr>
              <a:t>Principles and paradigms of distributed systems</a:t>
            </a:r>
            <a:endParaRPr sz="2200" b="1" i="0" u="none" strike="noStrike" cap="none" dirty="0">
              <a:solidFill>
                <a:schemeClr val="dk1"/>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dirty="0">
                <a:solidFill>
                  <a:srgbClr val="BFBFBF"/>
                </a:solidFill>
                <a:latin typeface="Trebuchet MS"/>
                <a:ea typeface="Trebuchet MS"/>
                <a:cs typeface="Trebuchet MS"/>
                <a:sym typeface="Trebuchet MS"/>
              </a:rPr>
              <a:t>Blockchain consensus algorithms</a:t>
            </a:r>
            <a:endParaRPr sz="2200" b="0" i="0" u="none" strike="noStrike" cap="none" dirty="0">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dirty="0">
                <a:solidFill>
                  <a:srgbClr val="BFBFBF"/>
                </a:solidFill>
                <a:latin typeface="Trebuchet MS"/>
                <a:ea typeface="Trebuchet MS"/>
                <a:cs typeface="Trebuchet MS"/>
                <a:sym typeface="Trebuchet MS"/>
              </a:rPr>
              <a:t>Blockchain structures</a:t>
            </a:r>
            <a:endParaRPr dirty="0"/>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dirty="0">
                <a:solidFill>
                  <a:srgbClr val="BFBFBF"/>
                </a:solidFill>
                <a:latin typeface="Trebuchet MS"/>
                <a:ea typeface="Trebuchet MS"/>
                <a:cs typeface="Trebuchet MS"/>
                <a:sym typeface="Trebuchet MS"/>
              </a:rPr>
              <a:t>Blockchain structure</a:t>
            </a:r>
            <a:endParaRPr dirty="0"/>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dirty="0">
                <a:solidFill>
                  <a:srgbClr val="BFBFBF"/>
                </a:solidFill>
                <a:latin typeface="Trebuchet MS"/>
                <a:ea typeface="Trebuchet MS"/>
                <a:cs typeface="Trebuchet MS"/>
                <a:sym typeface="Trebuchet MS"/>
              </a:rPr>
              <a:t>Types of blockchain</a:t>
            </a:r>
            <a:endParaRPr sz="2200" b="0" i="0" u="none" strike="noStrike" cap="none" dirty="0">
              <a:solidFill>
                <a:srgbClr val="BFBFBF"/>
              </a:solidFill>
              <a:latin typeface="Trebuchet MS"/>
              <a:ea typeface="Trebuchet MS"/>
              <a:cs typeface="Trebuchet MS"/>
              <a:sym typeface="Trebuchet MS"/>
            </a:endParaRPr>
          </a:p>
        </p:txBody>
      </p:sp>
      <p:sp>
        <p:nvSpPr>
          <p:cNvPr id="520" name="Google Shape;520;p40"/>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
        <p:nvSpPr>
          <p:cNvPr id="3" name="Rectangle 2">
            <a:extLst>
              <a:ext uri="{FF2B5EF4-FFF2-40B4-BE49-F238E27FC236}">
                <a16:creationId xmlns:a16="http://schemas.microsoft.com/office/drawing/2014/main" id="{90471407-7992-5EB3-2530-3C2CCF52CA8F}"/>
              </a:ext>
            </a:extLst>
          </p:cNvPr>
          <p:cNvSpPr/>
          <p:nvPr/>
        </p:nvSpPr>
        <p:spPr>
          <a:xfrm>
            <a:off x="62754" y="6329814"/>
            <a:ext cx="1434352" cy="4084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525"/>
        <p:cNvGrpSpPr/>
        <p:nvPr/>
      </p:nvGrpSpPr>
      <p:grpSpPr>
        <a:xfrm>
          <a:off x="0" y="0"/>
          <a:ext cx="0" cy="0"/>
          <a:chOff x="0" y="0"/>
          <a:chExt cx="0" cy="0"/>
        </a:xfrm>
      </p:grpSpPr>
      <p:sp>
        <p:nvSpPr>
          <p:cNvPr id="526" name="Google Shape;526;p41"/>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Consensus components</a:t>
            </a:r>
            <a:endParaRPr/>
          </a:p>
        </p:txBody>
      </p:sp>
      <p:sp>
        <p:nvSpPr>
          <p:cNvPr id="527" name="Google Shape;527;p41"/>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528" name="Google Shape;528;p41"/>
          <p:cNvSpPr txBox="1"/>
          <p:nvPr/>
        </p:nvSpPr>
        <p:spPr>
          <a:xfrm>
            <a:off x="498764" y="1314596"/>
            <a:ext cx="8804400" cy="4361700"/>
          </a:xfrm>
          <a:prstGeom prst="rect">
            <a:avLst/>
          </a:prstGeom>
          <a:noFill/>
          <a:ln>
            <a:noFill/>
          </a:ln>
        </p:spPr>
        <p:txBody>
          <a:bodyPr spcFirstLastPara="1" wrap="square" lIns="91425" tIns="91425" rIns="91425" bIns="91425" anchor="t" anchorCtr="0">
            <a:noAutofit/>
          </a:bodyPr>
          <a:lstStyle/>
          <a:p>
            <a:pPr marL="457200" marR="0" lvl="1" indent="-368300" algn="l" rtl="0">
              <a:lnSpc>
                <a:spcPct val="100000"/>
              </a:lnSpc>
              <a:spcBef>
                <a:spcPts val="300"/>
              </a:spcBef>
              <a:spcAft>
                <a:spcPts val="0"/>
              </a:spcAft>
              <a:buClr>
                <a:srgbClr val="595959"/>
              </a:buClr>
              <a:buSzPts val="2200"/>
              <a:buFont typeface="Arial"/>
              <a:buChar char="●"/>
            </a:pPr>
            <a:r>
              <a:rPr lang="en-US" sz="2200" b="1" i="0" u="none" strike="noStrike" cap="none">
                <a:solidFill>
                  <a:schemeClr val="dk1"/>
                </a:solidFill>
                <a:latin typeface="Trebuchet MS"/>
                <a:ea typeface="Trebuchet MS"/>
                <a:cs typeface="Trebuchet MS"/>
                <a:sym typeface="Trebuchet MS"/>
              </a:rPr>
              <a:t>Principles and paradigms of distributed systems</a:t>
            </a: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1" i="1" u="none" strike="noStrike" cap="none">
                <a:solidFill>
                  <a:srgbClr val="000000"/>
                </a:solidFill>
                <a:latin typeface="Trebuchet MS"/>
                <a:ea typeface="Trebuchet MS"/>
                <a:cs typeface="Trebuchet MS"/>
                <a:sym typeface="Trebuchet MS"/>
              </a:rPr>
              <a:t>Byzantine fault tolerance </a:t>
            </a:r>
            <a:r>
              <a:rPr lang="en-US" sz="2000" b="0" i="0" u="none" strike="noStrike" cap="none">
                <a:solidFill>
                  <a:srgbClr val="000000"/>
                </a:solidFill>
                <a:latin typeface="Trebuchet MS"/>
                <a:ea typeface="Trebuchet MS"/>
                <a:cs typeface="Trebuchet MS"/>
                <a:sym typeface="Trebuchet MS"/>
              </a:rPr>
              <a:t>(BFT): the dependability of a fault-tolerant computer system, particularly distributed computing systems, where components may fail and there is imperfect information on whether a component has failed. </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The objective of BFT is to defend against failures of system components with or without symptoms that prevent other components of the system from reaching an agreement among themselves, where such an agreement is needed for the correct operation of the system.</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One example of BFT in use is bitcoin. The bitcoin network works in parallel to generate a blockchain with proof-of-work allowing the system to overcome Byzantine failures and reach a coherent global view of the system’s state.</a:t>
            </a:r>
            <a:endParaRPr/>
          </a:p>
          <a:p>
            <a:pPr marL="457200" marR="0" lvl="1" indent="0" algn="l" rtl="0">
              <a:lnSpc>
                <a:spcPct val="100000"/>
              </a:lnSpc>
              <a:spcBef>
                <a:spcPts val="600"/>
              </a:spcBef>
              <a:spcAft>
                <a:spcPts val="300"/>
              </a:spcAft>
              <a:buNone/>
            </a:pPr>
            <a:r>
              <a:rPr lang="en-US" sz="2000" b="0" i="0" u="none" strike="noStrike" cap="none">
                <a:solidFill>
                  <a:srgbClr val="000000"/>
                </a:solidFill>
                <a:latin typeface="Trebuchet MS"/>
                <a:ea typeface="Trebuchet MS"/>
                <a:cs typeface="Trebuchet MS"/>
                <a:sym typeface="Trebuchet MS"/>
              </a:rPr>
              <a:t>     </a:t>
            </a:r>
            <a:endParaRPr/>
          </a:p>
        </p:txBody>
      </p:sp>
      <p:sp>
        <p:nvSpPr>
          <p:cNvPr id="529" name="Google Shape;529;p41"/>
          <p:cNvSpPr/>
          <p:nvPr/>
        </p:nvSpPr>
        <p:spPr>
          <a:xfrm>
            <a:off x="6977530" y="6535003"/>
            <a:ext cx="5079999"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https://en.wikipedia.org/wiki/Byzantine_fault</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42"/>
          <p:cNvSpPr/>
          <p:nvPr/>
        </p:nvSpPr>
        <p:spPr>
          <a:xfrm>
            <a:off x="877183" y="4401252"/>
            <a:ext cx="836615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36" name="Google Shape;536;p42"/>
          <p:cNvCxnSpPr/>
          <p:nvPr/>
        </p:nvCxnSpPr>
        <p:spPr>
          <a:xfrm>
            <a:off x="854438" y="3937627"/>
            <a:ext cx="22745" cy="978327"/>
          </a:xfrm>
          <a:prstGeom prst="straightConnector1">
            <a:avLst/>
          </a:prstGeom>
          <a:noFill/>
          <a:ln w="50800" cap="flat" cmpd="sng">
            <a:solidFill>
              <a:schemeClr val="accent1"/>
            </a:solidFill>
            <a:prstDash val="solid"/>
            <a:round/>
            <a:headEnd type="none" w="sm" len="sm"/>
            <a:tailEnd type="none" w="sm" len="sm"/>
          </a:ln>
        </p:spPr>
      </p:cxnSp>
      <p:cxnSp>
        <p:nvCxnSpPr>
          <p:cNvPr id="537" name="Google Shape;537;p42"/>
          <p:cNvCxnSpPr/>
          <p:nvPr/>
        </p:nvCxnSpPr>
        <p:spPr>
          <a:xfrm>
            <a:off x="415053" y="3931106"/>
            <a:ext cx="8828286" cy="0"/>
          </a:xfrm>
          <a:prstGeom prst="straightConnector1">
            <a:avLst/>
          </a:prstGeom>
          <a:noFill/>
          <a:ln w="50800" cap="flat" cmpd="sng">
            <a:solidFill>
              <a:srgbClr val="133D6C"/>
            </a:solidFill>
            <a:prstDash val="solid"/>
            <a:round/>
            <a:headEnd type="none" w="sm" len="sm"/>
            <a:tailEnd type="none" w="sm" len="sm"/>
          </a:ln>
        </p:spPr>
      </p:cxnSp>
      <p:sp>
        <p:nvSpPr>
          <p:cNvPr id="538" name="Google Shape;538;p42"/>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Cryptography, hash functions and digital signatures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1" i="0" u="none" strike="noStrike" cap="none">
                <a:solidFill>
                  <a:schemeClr val="dk1"/>
                </a:solidFill>
                <a:latin typeface="Trebuchet MS"/>
                <a:ea typeface="Trebuchet MS"/>
                <a:cs typeface="Trebuchet MS"/>
                <a:sym typeface="Trebuchet MS"/>
              </a:rPr>
              <a:t>Blockchain consensus algorithms</a:t>
            </a:r>
            <a:endParaRPr sz="2200" b="1" i="0" u="none" strike="noStrike" cap="none">
              <a:solidFill>
                <a:schemeClr val="dk1"/>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Types of blockchain</a:t>
            </a:r>
            <a:endParaRPr sz="2200" b="0" i="0" u="none" strike="noStrike" cap="none">
              <a:solidFill>
                <a:srgbClr val="BFBFBF"/>
              </a:solidFill>
              <a:latin typeface="Trebuchet MS"/>
              <a:ea typeface="Trebuchet MS"/>
              <a:cs typeface="Trebuchet MS"/>
              <a:sym typeface="Trebuchet MS"/>
            </a:endParaRPr>
          </a:p>
        </p:txBody>
      </p:sp>
      <p:sp>
        <p:nvSpPr>
          <p:cNvPr id="539" name="Google Shape;539;p42"/>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43"/>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a:latin typeface="Trebuchet MS"/>
                <a:ea typeface="Trebuchet MS"/>
                <a:cs typeface="Trebuchet MS"/>
                <a:sym typeface="Trebuchet MS"/>
              </a:rPr>
              <a:t>Blockchain Layers</a:t>
            </a:r>
            <a:endParaRPr/>
          </a:p>
        </p:txBody>
      </p:sp>
      <p:sp>
        <p:nvSpPr>
          <p:cNvPr id="546" name="Google Shape;546;p43"/>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547" name="Google Shape;547;p43"/>
          <p:cNvSpPr/>
          <p:nvPr/>
        </p:nvSpPr>
        <p:spPr>
          <a:xfrm>
            <a:off x="4153646" y="6520201"/>
            <a:ext cx="857623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https://www.newgenapps.com/blog/8-blockchain-consensus-mechanisms-and-benefits</a:t>
            </a:r>
            <a:endParaRPr/>
          </a:p>
        </p:txBody>
      </p:sp>
      <p:pic>
        <p:nvPicPr>
          <p:cNvPr id="548" name="Google Shape;548;p43"/>
          <p:cNvPicPr preferRelativeResize="0"/>
          <p:nvPr/>
        </p:nvPicPr>
        <p:blipFill>
          <a:blip r:embed="rId3">
            <a:alphaModFix/>
          </a:blip>
          <a:stretch>
            <a:fillRect/>
          </a:stretch>
        </p:blipFill>
        <p:spPr>
          <a:xfrm>
            <a:off x="1262250" y="1257300"/>
            <a:ext cx="7146026" cy="4990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53"/>
        <p:cNvGrpSpPr/>
        <p:nvPr/>
      </p:nvGrpSpPr>
      <p:grpSpPr>
        <a:xfrm>
          <a:off x="0" y="0"/>
          <a:ext cx="0" cy="0"/>
          <a:chOff x="0" y="0"/>
          <a:chExt cx="0" cy="0"/>
        </a:xfrm>
      </p:grpSpPr>
      <p:sp>
        <p:nvSpPr>
          <p:cNvPr id="554" name="Google Shape;554;g248bd5e9cf5_0_12"/>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Consensus components</a:t>
            </a:r>
            <a:endParaRPr/>
          </a:p>
        </p:txBody>
      </p:sp>
      <p:sp>
        <p:nvSpPr>
          <p:cNvPr id="555" name="Google Shape;555;g248bd5e9cf5_0_12"/>
          <p:cNvSpPr txBox="1"/>
          <p:nvPr/>
        </p:nvSpPr>
        <p:spPr>
          <a:xfrm>
            <a:off x="859612" y="4835632"/>
            <a:ext cx="4757700" cy="1071000"/>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556" name="Google Shape;556;g248bd5e9cf5_0_12"/>
          <p:cNvSpPr txBox="1"/>
          <p:nvPr/>
        </p:nvSpPr>
        <p:spPr>
          <a:xfrm>
            <a:off x="498764" y="1609671"/>
            <a:ext cx="8804400" cy="4361700"/>
          </a:xfrm>
          <a:prstGeom prst="rect">
            <a:avLst/>
          </a:prstGeom>
          <a:noFill/>
          <a:ln>
            <a:noFill/>
          </a:ln>
        </p:spPr>
        <p:txBody>
          <a:bodyPr spcFirstLastPara="1" wrap="square" lIns="91425" tIns="91425" rIns="91425" bIns="91425" anchor="t" anchorCtr="0">
            <a:noAutofit/>
          </a:bodyPr>
          <a:lstStyle/>
          <a:p>
            <a:pPr marL="457200" marR="0" lvl="1" indent="-368300" algn="l" rtl="0">
              <a:lnSpc>
                <a:spcPct val="100000"/>
              </a:lnSpc>
              <a:spcBef>
                <a:spcPts val="300"/>
              </a:spcBef>
              <a:spcAft>
                <a:spcPts val="0"/>
              </a:spcAft>
              <a:buClr>
                <a:srgbClr val="595959"/>
              </a:buClr>
              <a:buSzPts val="2200"/>
              <a:buFont typeface="Arial"/>
              <a:buChar char="●"/>
            </a:pPr>
            <a:r>
              <a:rPr lang="en-US" sz="2200" b="1" i="0" u="none" strike="noStrike" cap="none">
                <a:solidFill>
                  <a:schemeClr val="dk1"/>
                </a:solidFill>
                <a:latin typeface="Trebuchet MS"/>
                <a:ea typeface="Trebuchet MS"/>
                <a:cs typeface="Trebuchet MS"/>
                <a:sym typeface="Trebuchet MS"/>
              </a:rPr>
              <a:t>Blockchain consensus algorithms</a:t>
            </a: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Behind every cryptocurrency, there’s a consensus algorithm. No consensus algorithm is perfect, but they each have their strengths. In the world of crypto, consensus algorithms exist to prevent double spending.     </a:t>
            </a:r>
            <a:endParaRPr/>
          </a:p>
          <a:p>
            <a:pPr marL="800100" marR="0" lvl="1" indent="-241300" algn="l" rtl="0">
              <a:lnSpc>
                <a:spcPct val="100000"/>
              </a:lnSpc>
              <a:spcBef>
                <a:spcPts val="600"/>
              </a:spcBef>
              <a:spcAft>
                <a:spcPts val="0"/>
              </a:spcAft>
              <a:buClr>
                <a:schemeClr val="accent1"/>
              </a:buClr>
              <a:buSzPts val="1600"/>
              <a:buFont typeface="Courier New"/>
              <a:buNone/>
            </a:pP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Proof of Work (PoW)</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Proof of Stake (PoS)</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Delegated Proof of Stake (DPOS)</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Proof of Burn (PoB)</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Practical Byzantine fault tolerant Mechanism (PBFT)</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a:t>
            </a:r>
            <a:endParaRPr sz="2000" b="0" i="0" u="none" strike="noStrike" cap="none">
              <a:solidFill>
                <a:srgbClr val="000000"/>
              </a:solidFill>
              <a:latin typeface="Trebuchet MS"/>
              <a:ea typeface="Trebuchet MS"/>
              <a:cs typeface="Trebuchet MS"/>
              <a:sym typeface="Trebuchet MS"/>
            </a:endParaRPr>
          </a:p>
          <a:p>
            <a:pPr marL="800100" marR="0" lvl="1" indent="-241300" algn="l" rtl="0">
              <a:lnSpc>
                <a:spcPct val="100000"/>
              </a:lnSpc>
              <a:spcBef>
                <a:spcPts val="600"/>
              </a:spcBef>
              <a:spcAft>
                <a:spcPts val="0"/>
              </a:spcAft>
              <a:buClr>
                <a:schemeClr val="accent1"/>
              </a:buClr>
              <a:buSzPts val="1600"/>
              <a:buFont typeface="Courier New"/>
              <a:buNone/>
            </a:pPr>
            <a:endParaRPr sz="2000" b="0" i="0" u="none" strike="noStrike" cap="none">
              <a:solidFill>
                <a:srgbClr val="000000"/>
              </a:solidFill>
              <a:latin typeface="Trebuchet MS"/>
              <a:ea typeface="Trebuchet MS"/>
              <a:cs typeface="Trebuchet MS"/>
              <a:sym typeface="Trebuchet MS"/>
            </a:endParaRPr>
          </a:p>
          <a:p>
            <a:pPr marL="800100" marR="0" lvl="1" indent="-241300" algn="l" rtl="0">
              <a:lnSpc>
                <a:spcPct val="100000"/>
              </a:lnSpc>
              <a:spcBef>
                <a:spcPts val="600"/>
              </a:spcBef>
              <a:spcAft>
                <a:spcPts val="0"/>
              </a:spcAft>
              <a:buClr>
                <a:schemeClr val="accent1"/>
              </a:buClr>
              <a:buSzPts val="1600"/>
              <a:buFont typeface="Courier New"/>
              <a:buNone/>
            </a:pPr>
            <a:endParaRPr sz="2000" b="0" i="0" u="none" strike="noStrike" cap="none">
              <a:solidFill>
                <a:srgbClr val="000000"/>
              </a:solidFill>
              <a:latin typeface="Trebuchet MS"/>
              <a:ea typeface="Trebuchet MS"/>
              <a:cs typeface="Trebuchet MS"/>
              <a:sym typeface="Trebuchet MS"/>
            </a:endParaRPr>
          </a:p>
          <a:p>
            <a:pPr marL="800100" marR="0" lvl="1" indent="-241300" algn="l" rtl="0">
              <a:lnSpc>
                <a:spcPct val="100000"/>
              </a:lnSpc>
              <a:spcBef>
                <a:spcPts val="600"/>
              </a:spcBef>
              <a:spcAft>
                <a:spcPts val="300"/>
              </a:spcAft>
              <a:buClr>
                <a:schemeClr val="accent1"/>
              </a:buClr>
              <a:buSzPts val="1600"/>
              <a:buFont typeface="Courier New"/>
              <a:buNone/>
            </a:pPr>
            <a:endParaRPr sz="2000" b="0" i="0" u="none" strike="noStrike" cap="none">
              <a:solidFill>
                <a:srgbClr val="000000"/>
              </a:solidFill>
              <a:latin typeface="Trebuchet MS"/>
              <a:ea typeface="Trebuchet MS"/>
              <a:cs typeface="Trebuchet MS"/>
              <a:sym typeface="Trebuchet MS"/>
            </a:endParaRPr>
          </a:p>
        </p:txBody>
      </p:sp>
      <p:sp>
        <p:nvSpPr>
          <p:cNvPr id="557" name="Google Shape;557;g248bd5e9cf5_0_12"/>
          <p:cNvSpPr/>
          <p:nvPr/>
        </p:nvSpPr>
        <p:spPr>
          <a:xfrm>
            <a:off x="4153646" y="6520201"/>
            <a:ext cx="85761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https://www.newgenapps.com/blog/8-blockchain-consensus-mechanisms-and-benefits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44"/>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Consensus components</a:t>
            </a:r>
            <a:endParaRPr/>
          </a:p>
        </p:txBody>
      </p:sp>
      <p:sp>
        <p:nvSpPr>
          <p:cNvPr id="564" name="Google Shape;564;p44"/>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565" name="Google Shape;565;p44"/>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1" indent="-228600" algn="l" rtl="0">
              <a:lnSpc>
                <a:spcPct val="100000"/>
              </a:lnSpc>
              <a:spcBef>
                <a:spcPts val="300"/>
              </a:spcBef>
              <a:spcAft>
                <a:spcPts val="300"/>
              </a:spcAft>
              <a:buClr>
                <a:srgbClr val="595959"/>
              </a:buClr>
              <a:buSzPts val="2200"/>
              <a:buFont typeface="Arial"/>
              <a:buNone/>
            </a:pPr>
            <a:endParaRPr sz="2000" b="0" i="0" u="none" strike="noStrike" cap="none">
              <a:solidFill>
                <a:srgbClr val="000000"/>
              </a:solidFill>
              <a:latin typeface="Trebuchet MS"/>
              <a:ea typeface="Trebuchet MS"/>
              <a:cs typeface="Trebuchet MS"/>
              <a:sym typeface="Trebuchet MS"/>
            </a:endParaRPr>
          </a:p>
        </p:txBody>
      </p:sp>
      <p:pic>
        <p:nvPicPr>
          <p:cNvPr id="566" name="Google Shape;566;p44"/>
          <p:cNvPicPr preferRelativeResize="0"/>
          <p:nvPr/>
        </p:nvPicPr>
        <p:blipFill rotWithShape="1">
          <a:blip r:embed="rId3">
            <a:alphaModFix/>
          </a:blip>
          <a:srcRect/>
          <a:stretch/>
        </p:blipFill>
        <p:spPr>
          <a:xfrm>
            <a:off x="1537452" y="1006649"/>
            <a:ext cx="6187141" cy="5851350"/>
          </a:xfrm>
          <a:prstGeom prst="rect">
            <a:avLst/>
          </a:prstGeom>
          <a:noFill/>
          <a:ln>
            <a:noFill/>
          </a:ln>
        </p:spPr>
      </p:pic>
      <p:sp>
        <p:nvSpPr>
          <p:cNvPr id="567" name="Google Shape;567;p44"/>
          <p:cNvSpPr/>
          <p:nvPr/>
        </p:nvSpPr>
        <p:spPr>
          <a:xfrm>
            <a:off x="7619511" y="6409485"/>
            <a:ext cx="4617312" cy="52322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https://cointelegraph.com/storage/uploads/view/ea5b21f014547b4b44cf2dafcd76aad2.jpg</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72"/>
        <p:cNvGrpSpPr/>
        <p:nvPr/>
      </p:nvGrpSpPr>
      <p:grpSpPr>
        <a:xfrm>
          <a:off x="0" y="0"/>
          <a:ext cx="0" cy="0"/>
          <a:chOff x="0" y="0"/>
          <a:chExt cx="0" cy="0"/>
        </a:xfrm>
      </p:grpSpPr>
      <p:sp>
        <p:nvSpPr>
          <p:cNvPr id="573" name="Google Shape;573;p45"/>
          <p:cNvSpPr/>
          <p:nvPr/>
        </p:nvSpPr>
        <p:spPr>
          <a:xfrm>
            <a:off x="415053" y="4870540"/>
            <a:ext cx="882828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74" name="Google Shape;574;p45"/>
          <p:cNvCxnSpPr/>
          <p:nvPr/>
        </p:nvCxnSpPr>
        <p:spPr>
          <a:xfrm>
            <a:off x="901940" y="5385151"/>
            <a:ext cx="0" cy="925707"/>
          </a:xfrm>
          <a:prstGeom prst="straightConnector1">
            <a:avLst/>
          </a:prstGeom>
          <a:noFill/>
          <a:ln w="50800" cap="flat" cmpd="sng">
            <a:solidFill>
              <a:schemeClr val="accent1"/>
            </a:solidFill>
            <a:prstDash val="solid"/>
            <a:round/>
            <a:headEnd type="none" w="sm" len="sm"/>
            <a:tailEnd type="none" w="sm" len="sm"/>
          </a:ln>
        </p:spPr>
      </p:cxnSp>
      <p:sp>
        <p:nvSpPr>
          <p:cNvPr id="575" name="Google Shape;575;p45"/>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Cryptography, hash functions and digital signatures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consensus algorithms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Types of blockchain</a:t>
            </a:r>
            <a:endParaRPr sz="2200" b="0" i="0" u="none" strike="noStrike" cap="none">
              <a:solidFill>
                <a:srgbClr val="BFBFBF"/>
              </a:solidFill>
              <a:latin typeface="Trebuchet MS"/>
              <a:ea typeface="Trebuchet MS"/>
              <a:cs typeface="Trebuchet MS"/>
              <a:sym typeface="Trebuchet MS"/>
            </a:endParaRPr>
          </a:p>
        </p:txBody>
      </p:sp>
      <p:sp>
        <p:nvSpPr>
          <p:cNvPr id="576" name="Google Shape;576;p45"/>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46"/>
          <p:cNvSpPr/>
          <p:nvPr/>
        </p:nvSpPr>
        <p:spPr>
          <a:xfrm>
            <a:off x="877183" y="5313465"/>
            <a:ext cx="836615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583" name="Google Shape;583;p46"/>
          <p:cNvCxnSpPr/>
          <p:nvPr/>
        </p:nvCxnSpPr>
        <p:spPr>
          <a:xfrm>
            <a:off x="878189" y="5316720"/>
            <a:ext cx="0" cy="1009128"/>
          </a:xfrm>
          <a:prstGeom prst="straightConnector1">
            <a:avLst/>
          </a:prstGeom>
          <a:noFill/>
          <a:ln w="50800" cap="flat" cmpd="sng">
            <a:solidFill>
              <a:schemeClr val="accent1"/>
            </a:solidFill>
            <a:prstDash val="solid"/>
            <a:round/>
            <a:headEnd type="none" w="sm" len="sm"/>
            <a:tailEnd type="none" w="sm" len="sm"/>
          </a:ln>
        </p:spPr>
      </p:cxnSp>
      <p:cxnSp>
        <p:nvCxnSpPr>
          <p:cNvPr id="584" name="Google Shape;584;p46"/>
          <p:cNvCxnSpPr/>
          <p:nvPr/>
        </p:nvCxnSpPr>
        <p:spPr>
          <a:xfrm>
            <a:off x="438804" y="5310199"/>
            <a:ext cx="8828286" cy="0"/>
          </a:xfrm>
          <a:prstGeom prst="straightConnector1">
            <a:avLst/>
          </a:prstGeom>
          <a:noFill/>
          <a:ln w="50800" cap="flat" cmpd="sng">
            <a:solidFill>
              <a:srgbClr val="133D6C"/>
            </a:solidFill>
            <a:prstDash val="solid"/>
            <a:round/>
            <a:headEnd type="none" w="sm" len="sm"/>
            <a:tailEnd type="none" w="sm" len="sm"/>
          </a:ln>
        </p:spPr>
      </p:cxnSp>
      <p:sp>
        <p:nvSpPr>
          <p:cNvPr id="585" name="Google Shape;585;p46"/>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Cryptography, hash functions and digital signatures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consensus algorithms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1" i="0" u="none" strike="noStrike" cap="none">
                <a:solidFill>
                  <a:schemeClr val="dk1"/>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Types of blockchain</a:t>
            </a:r>
            <a:endParaRPr sz="2200" b="0" i="0" u="none" strike="noStrike" cap="none">
              <a:solidFill>
                <a:srgbClr val="BFBFBF"/>
              </a:solidFill>
              <a:latin typeface="Trebuchet MS"/>
              <a:ea typeface="Trebuchet MS"/>
              <a:cs typeface="Trebuchet MS"/>
              <a:sym typeface="Trebuchet MS"/>
            </a:endParaRPr>
          </a:p>
        </p:txBody>
      </p:sp>
      <p:sp>
        <p:nvSpPr>
          <p:cNvPr id="586" name="Google Shape;586;p46"/>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47"/>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Consensus components</a:t>
            </a:r>
            <a:endParaRPr/>
          </a:p>
        </p:txBody>
      </p:sp>
      <p:sp>
        <p:nvSpPr>
          <p:cNvPr id="593" name="Google Shape;593;p47"/>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594" name="Google Shape;594;p47"/>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1" indent="-368300" algn="l" rtl="0">
              <a:lnSpc>
                <a:spcPct val="100000"/>
              </a:lnSpc>
              <a:spcBef>
                <a:spcPts val="300"/>
              </a:spcBef>
              <a:spcAft>
                <a:spcPts val="0"/>
              </a:spcAft>
              <a:buClr>
                <a:srgbClr val="595959"/>
              </a:buClr>
              <a:buSzPts val="2200"/>
              <a:buFont typeface="Arial"/>
              <a:buChar char="●"/>
            </a:pPr>
            <a:r>
              <a:rPr lang="en-US" sz="2200" b="1" i="0" u="none" strike="noStrike" cap="none">
                <a:solidFill>
                  <a:schemeClr val="dk1"/>
                </a:solidFill>
                <a:latin typeface="Trebuchet MS"/>
                <a:ea typeface="Trebuchet MS"/>
                <a:cs typeface="Trebuchet MS"/>
                <a:sym typeface="Trebuchet MS"/>
              </a:rPr>
              <a:t>Blockchain structure</a:t>
            </a: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No more client/server architecture with name roles</a:t>
            </a:r>
            <a:endParaRPr/>
          </a:p>
          <a:p>
            <a:pPr marL="800100" marR="0" lvl="1" indent="-241300" algn="l" rtl="0">
              <a:lnSpc>
                <a:spcPct val="100000"/>
              </a:lnSpc>
              <a:spcBef>
                <a:spcPts val="600"/>
              </a:spcBef>
              <a:spcAft>
                <a:spcPts val="300"/>
              </a:spcAft>
              <a:buClr>
                <a:schemeClr val="accent1"/>
              </a:buClr>
              <a:buSzPts val="1600"/>
              <a:buFont typeface="Courier New"/>
              <a:buNone/>
            </a:pPr>
            <a:endParaRPr sz="2000" b="0" i="0" u="none" strike="noStrike" cap="none">
              <a:solidFill>
                <a:srgbClr val="000000"/>
              </a:solidFill>
              <a:latin typeface="Trebuchet MS"/>
              <a:ea typeface="Trebuchet MS"/>
              <a:cs typeface="Trebuchet MS"/>
              <a:sym typeface="Trebuchet MS"/>
            </a:endParaRPr>
          </a:p>
        </p:txBody>
      </p:sp>
      <p:pic>
        <p:nvPicPr>
          <p:cNvPr id="595" name="Google Shape;595;p47" descr="Screenshot 2018-12-28 at 16.27.20.png"/>
          <p:cNvPicPr preferRelativeResize="0"/>
          <p:nvPr/>
        </p:nvPicPr>
        <p:blipFill rotWithShape="1">
          <a:blip r:embed="rId3">
            <a:alphaModFix/>
          </a:blip>
          <a:srcRect/>
          <a:stretch/>
        </p:blipFill>
        <p:spPr>
          <a:xfrm>
            <a:off x="2428657" y="2706487"/>
            <a:ext cx="6377473" cy="3355532"/>
          </a:xfrm>
          <a:prstGeom prst="rect">
            <a:avLst/>
          </a:prstGeom>
          <a:noFill/>
          <a:ln>
            <a:noFill/>
          </a:ln>
        </p:spPr>
      </p:pic>
      <p:sp>
        <p:nvSpPr>
          <p:cNvPr id="596" name="Google Shape;596;p47"/>
          <p:cNvSpPr/>
          <p:nvPr/>
        </p:nvSpPr>
        <p:spPr>
          <a:xfrm>
            <a:off x="8806130" y="6523335"/>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01"/>
        <p:cNvGrpSpPr/>
        <p:nvPr/>
      </p:nvGrpSpPr>
      <p:grpSpPr>
        <a:xfrm>
          <a:off x="0" y="0"/>
          <a:ext cx="0" cy="0"/>
          <a:chOff x="0" y="0"/>
          <a:chExt cx="0" cy="0"/>
        </a:xfrm>
      </p:grpSpPr>
      <p:sp>
        <p:nvSpPr>
          <p:cNvPr id="602" name="Google Shape;602;p48"/>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Consensus components</a:t>
            </a:r>
            <a:endParaRPr/>
          </a:p>
        </p:txBody>
      </p:sp>
      <p:sp>
        <p:nvSpPr>
          <p:cNvPr id="603" name="Google Shape;603;p48"/>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604" name="Google Shape;604;p48"/>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1" indent="-368300" algn="l" rtl="0">
              <a:lnSpc>
                <a:spcPct val="100000"/>
              </a:lnSpc>
              <a:spcBef>
                <a:spcPts val="300"/>
              </a:spcBef>
              <a:spcAft>
                <a:spcPts val="0"/>
              </a:spcAft>
              <a:buClr>
                <a:srgbClr val="595959"/>
              </a:buClr>
              <a:buSzPts val="2200"/>
              <a:buFont typeface="Arial"/>
              <a:buChar char="●"/>
            </a:pPr>
            <a:r>
              <a:rPr lang="en-US" sz="2200" b="1" i="0" u="none" strike="noStrike" cap="none">
                <a:solidFill>
                  <a:schemeClr val="dk1"/>
                </a:solidFill>
                <a:latin typeface="Trebuchet MS"/>
                <a:ea typeface="Trebuchet MS"/>
                <a:cs typeface="Trebuchet MS"/>
                <a:sym typeface="Trebuchet MS"/>
              </a:rPr>
              <a:t>Blockchain structure</a:t>
            </a: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Peer-to-peer Architecture with pseudonymous client bearing key pairs. </a:t>
            </a:r>
            <a:r>
              <a:rPr lang="en-US" sz="2000" b="0" i="0" u="none" strike="noStrike" cap="none">
                <a:solidFill>
                  <a:srgbClr val="000000"/>
                </a:solidFill>
                <a:latin typeface="Arial"/>
                <a:ea typeface="Arial"/>
                <a:cs typeface="Arial"/>
                <a:sym typeface="Arial"/>
              </a:rPr>
              <a:t>Each node as a database copy.</a:t>
            </a:r>
            <a:endParaRPr sz="2000" b="0" i="0" u="none" strike="noStrike" cap="none">
              <a:solidFill>
                <a:srgbClr val="000000"/>
              </a:solidFill>
              <a:latin typeface="Trebuchet MS"/>
              <a:ea typeface="Trebuchet MS"/>
              <a:cs typeface="Trebuchet MS"/>
              <a:sym typeface="Trebuchet MS"/>
            </a:endParaRPr>
          </a:p>
        </p:txBody>
      </p:sp>
      <p:pic>
        <p:nvPicPr>
          <p:cNvPr id="605" name="Google Shape;605;p48" descr="Screenshot 2018-12-28 at 16.28.45.png"/>
          <p:cNvPicPr preferRelativeResize="0"/>
          <p:nvPr/>
        </p:nvPicPr>
        <p:blipFill rotWithShape="1">
          <a:blip r:embed="rId3">
            <a:alphaModFix/>
          </a:blip>
          <a:srcRect/>
          <a:stretch/>
        </p:blipFill>
        <p:spPr>
          <a:xfrm>
            <a:off x="1787833" y="2888538"/>
            <a:ext cx="8499252" cy="3984895"/>
          </a:xfrm>
          <a:prstGeom prst="rect">
            <a:avLst/>
          </a:prstGeom>
          <a:noFill/>
          <a:ln>
            <a:noFill/>
          </a:ln>
        </p:spPr>
      </p:pic>
      <p:sp>
        <p:nvSpPr>
          <p:cNvPr id="606" name="Google Shape;606;p48"/>
          <p:cNvSpPr/>
          <p:nvPr/>
        </p:nvSpPr>
        <p:spPr>
          <a:xfrm>
            <a:off x="9792247" y="6523335"/>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6"/>
          <p:cNvSpPr/>
          <p:nvPr/>
        </p:nvSpPr>
        <p:spPr>
          <a:xfrm>
            <a:off x="877183" y="1625886"/>
            <a:ext cx="836615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116" name="Google Shape;116;p6"/>
          <p:cNvCxnSpPr/>
          <p:nvPr/>
        </p:nvCxnSpPr>
        <p:spPr>
          <a:xfrm>
            <a:off x="878189" y="1629141"/>
            <a:ext cx="0" cy="1009128"/>
          </a:xfrm>
          <a:prstGeom prst="straightConnector1">
            <a:avLst/>
          </a:prstGeom>
          <a:noFill/>
          <a:ln w="50800" cap="flat" cmpd="sng">
            <a:solidFill>
              <a:schemeClr val="accent1"/>
            </a:solidFill>
            <a:prstDash val="solid"/>
            <a:round/>
            <a:headEnd type="none" w="sm" len="sm"/>
            <a:tailEnd type="none" w="sm" len="sm"/>
          </a:ln>
        </p:spPr>
      </p:cxnSp>
      <p:cxnSp>
        <p:nvCxnSpPr>
          <p:cNvPr id="117" name="Google Shape;117;p6"/>
          <p:cNvCxnSpPr/>
          <p:nvPr/>
        </p:nvCxnSpPr>
        <p:spPr>
          <a:xfrm>
            <a:off x="438804" y="1622620"/>
            <a:ext cx="8828286" cy="0"/>
          </a:xfrm>
          <a:prstGeom prst="straightConnector1">
            <a:avLst/>
          </a:prstGeom>
          <a:noFill/>
          <a:ln w="50800" cap="flat" cmpd="sng">
            <a:solidFill>
              <a:srgbClr val="133D6C"/>
            </a:solidFill>
            <a:prstDash val="solid"/>
            <a:round/>
            <a:headEnd type="none" w="sm" len="sm"/>
            <a:tailEnd type="none" w="sm" len="sm"/>
          </a:ln>
        </p:spPr>
      </p:cxnSp>
      <p:sp>
        <p:nvSpPr>
          <p:cNvPr id="118" name="Google Shape;118;p6"/>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1" i="0" u="none" strike="noStrike" cap="none">
                <a:solidFill>
                  <a:schemeClr val="dk1"/>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Cryptography, hash functions and digital signatures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consensus algorithms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Types of blockchain</a:t>
            </a:r>
            <a:endParaRPr sz="2200" b="0" i="0" u="none" strike="noStrike" cap="none">
              <a:solidFill>
                <a:srgbClr val="BFBFBF"/>
              </a:solidFill>
              <a:latin typeface="Trebuchet MS"/>
              <a:ea typeface="Trebuchet MS"/>
              <a:cs typeface="Trebuchet MS"/>
              <a:sym typeface="Trebuchet MS"/>
            </a:endParaRPr>
          </a:p>
        </p:txBody>
      </p:sp>
      <p:sp>
        <p:nvSpPr>
          <p:cNvPr id="119" name="Google Shape;119;p6"/>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49"/>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Consensus components</a:t>
            </a:r>
            <a:endParaRPr/>
          </a:p>
        </p:txBody>
      </p:sp>
      <p:sp>
        <p:nvSpPr>
          <p:cNvPr id="613" name="Google Shape;613;p49"/>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614" name="Google Shape;614;p49"/>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1" indent="-368300" algn="l" rtl="0">
              <a:lnSpc>
                <a:spcPct val="100000"/>
              </a:lnSpc>
              <a:spcBef>
                <a:spcPts val="300"/>
              </a:spcBef>
              <a:spcAft>
                <a:spcPts val="0"/>
              </a:spcAft>
              <a:buClr>
                <a:srgbClr val="595959"/>
              </a:buClr>
              <a:buSzPts val="2200"/>
              <a:buFont typeface="Arial"/>
              <a:buChar char="●"/>
            </a:pPr>
            <a:r>
              <a:rPr lang="en-US" sz="2200" b="1" i="0" u="none" strike="noStrike" cap="none">
                <a:solidFill>
                  <a:schemeClr val="dk1"/>
                </a:solidFill>
                <a:latin typeface="Trebuchet MS"/>
                <a:ea typeface="Trebuchet MS"/>
                <a:cs typeface="Trebuchet MS"/>
                <a:sym typeface="Trebuchet MS"/>
              </a:rPr>
              <a:t>Blockchain structure</a:t>
            </a: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Data structure:</a:t>
            </a:r>
            <a:endParaRPr/>
          </a:p>
        </p:txBody>
      </p:sp>
      <p:pic>
        <p:nvPicPr>
          <p:cNvPr id="615" name="Google Shape;615;p49"/>
          <p:cNvPicPr preferRelativeResize="0"/>
          <p:nvPr/>
        </p:nvPicPr>
        <p:blipFill rotWithShape="1">
          <a:blip r:embed="rId3">
            <a:alphaModFix/>
          </a:blip>
          <a:srcRect/>
          <a:stretch/>
        </p:blipFill>
        <p:spPr>
          <a:xfrm>
            <a:off x="1787833" y="2494968"/>
            <a:ext cx="9067980" cy="4148985"/>
          </a:xfrm>
          <a:prstGeom prst="rect">
            <a:avLst/>
          </a:prstGeom>
          <a:noFill/>
          <a:ln>
            <a:noFill/>
          </a:ln>
        </p:spPr>
      </p:pic>
      <p:sp>
        <p:nvSpPr>
          <p:cNvPr id="616" name="Google Shape;616;p49"/>
          <p:cNvSpPr/>
          <p:nvPr/>
        </p:nvSpPr>
        <p:spPr>
          <a:xfrm>
            <a:off x="9792247" y="6523335"/>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sp>
        <p:nvSpPr>
          <p:cNvPr id="622" name="Google Shape;622;p50"/>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Consensus components</a:t>
            </a:r>
            <a:endParaRPr/>
          </a:p>
        </p:txBody>
      </p:sp>
      <p:sp>
        <p:nvSpPr>
          <p:cNvPr id="623" name="Google Shape;623;p50"/>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624" name="Google Shape;624;p50"/>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1" indent="-368300" algn="l" rtl="0">
              <a:lnSpc>
                <a:spcPct val="100000"/>
              </a:lnSpc>
              <a:spcBef>
                <a:spcPts val="300"/>
              </a:spcBef>
              <a:spcAft>
                <a:spcPts val="0"/>
              </a:spcAft>
              <a:buClr>
                <a:srgbClr val="595959"/>
              </a:buClr>
              <a:buSzPts val="2200"/>
              <a:buFont typeface="Arial"/>
              <a:buChar char="●"/>
            </a:pPr>
            <a:r>
              <a:rPr lang="en-US" sz="2200" b="1" i="0" u="none" strike="noStrike" cap="none">
                <a:solidFill>
                  <a:schemeClr val="dk1"/>
                </a:solidFill>
                <a:latin typeface="Trebuchet MS"/>
                <a:ea typeface="Trebuchet MS"/>
                <a:cs typeface="Trebuchet MS"/>
                <a:sym typeface="Trebuchet MS"/>
              </a:rPr>
              <a:t>Blockchain structure</a:t>
            </a: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Blocks of data:</a:t>
            </a:r>
            <a:endParaRPr/>
          </a:p>
        </p:txBody>
      </p:sp>
      <p:pic>
        <p:nvPicPr>
          <p:cNvPr id="625" name="Google Shape;625;p50"/>
          <p:cNvPicPr preferRelativeResize="0"/>
          <p:nvPr/>
        </p:nvPicPr>
        <p:blipFill rotWithShape="1">
          <a:blip r:embed="rId3">
            <a:alphaModFix/>
          </a:blip>
          <a:srcRect/>
          <a:stretch/>
        </p:blipFill>
        <p:spPr>
          <a:xfrm>
            <a:off x="3241102" y="934097"/>
            <a:ext cx="8431576" cy="5813074"/>
          </a:xfrm>
          <a:prstGeom prst="rect">
            <a:avLst/>
          </a:prstGeom>
          <a:noFill/>
          <a:ln>
            <a:noFill/>
          </a:ln>
        </p:spPr>
      </p:pic>
      <p:sp>
        <p:nvSpPr>
          <p:cNvPr id="626" name="Google Shape;626;p50"/>
          <p:cNvSpPr/>
          <p:nvPr/>
        </p:nvSpPr>
        <p:spPr>
          <a:xfrm>
            <a:off x="9792247" y="6523335"/>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51"/>
          <p:cNvSpPr/>
          <p:nvPr/>
        </p:nvSpPr>
        <p:spPr>
          <a:xfrm>
            <a:off x="877183" y="5810323"/>
            <a:ext cx="836615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33" name="Google Shape;633;p51"/>
          <p:cNvCxnSpPr/>
          <p:nvPr/>
        </p:nvCxnSpPr>
        <p:spPr>
          <a:xfrm>
            <a:off x="854438" y="5346698"/>
            <a:ext cx="22745" cy="978327"/>
          </a:xfrm>
          <a:prstGeom prst="straightConnector1">
            <a:avLst/>
          </a:prstGeom>
          <a:noFill/>
          <a:ln w="50800" cap="flat" cmpd="sng">
            <a:solidFill>
              <a:schemeClr val="accent1"/>
            </a:solidFill>
            <a:prstDash val="solid"/>
            <a:round/>
            <a:headEnd type="none" w="sm" len="sm"/>
            <a:tailEnd type="none" w="sm" len="sm"/>
          </a:ln>
        </p:spPr>
      </p:cxnSp>
      <p:cxnSp>
        <p:nvCxnSpPr>
          <p:cNvPr id="634" name="Google Shape;634;p51"/>
          <p:cNvCxnSpPr/>
          <p:nvPr/>
        </p:nvCxnSpPr>
        <p:spPr>
          <a:xfrm>
            <a:off x="415053" y="5340177"/>
            <a:ext cx="8828286" cy="0"/>
          </a:xfrm>
          <a:prstGeom prst="straightConnector1">
            <a:avLst/>
          </a:prstGeom>
          <a:noFill/>
          <a:ln w="50800" cap="flat" cmpd="sng">
            <a:solidFill>
              <a:srgbClr val="133D6C"/>
            </a:solidFill>
            <a:prstDash val="solid"/>
            <a:round/>
            <a:headEnd type="none" w="sm" len="sm"/>
            <a:tailEnd type="none" w="sm" len="sm"/>
          </a:ln>
        </p:spPr>
      </p:cxnSp>
      <p:sp>
        <p:nvSpPr>
          <p:cNvPr id="635" name="Google Shape;635;p51"/>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Introduction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terminologies</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Distinction between databases and blockchain ledgers</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Cryptographic component</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Cryptography, hash functions and digital signatures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Consensus components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Principles and paradigms of distributed systems</a:t>
            </a:r>
            <a:endParaRPr sz="2200" b="0" i="0" u="none" strike="noStrike" cap="none">
              <a:solidFill>
                <a:srgbClr val="BFBFBF"/>
              </a:solidFill>
              <a:latin typeface="Trebuchet MS"/>
              <a:ea typeface="Trebuchet MS"/>
              <a:cs typeface="Trebuchet MS"/>
              <a:sym typeface="Trebuchet MS"/>
            </a:endParaRPr>
          </a:p>
          <a:p>
            <a:pPr marL="800100" marR="0" lvl="1" indent="-342900" algn="l" rtl="0">
              <a:lnSpc>
                <a:spcPct val="115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consensus algorithms</a:t>
            </a:r>
            <a:endParaRPr sz="2200" b="0" i="0" u="none" strike="noStrike" cap="none">
              <a:solidFill>
                <a:srgbClr val="BFBFBF"/>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Blockchain structures</a:t>
            </a:r>
            <a:endParaRPr/>
          </a:p>
          <a:p>
            <a:pPr marL="800100" marR="0" lvl="1" indent="-342900" algn="l" rtl="0">
              <a:lnSpc>
                <a:spcPct val="115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Blockchain structure</a:t>
            </a:r>
            <a:endParaRPr/>
          </a:p>
          <a:p>
            <a:pPr marL="800100" marR="0" lvl="1" indent="-342900" algn="l" rtl="0">
              <a:lnSpc>
                <a:spcPct val="115000"/>
              </a:lnSpc>
              <a:spcBef>
                <a:spcPts val="800"/>
              </a:spcBef>
              <a:spcAft>
                <a:spcPts val="400"/>
              </a:spcAft>
              <a:buClr>
                <a:schemeClr val="accent1"/>
              </a:buClr>
              <a:buSzPts val="1760"/>
              <a:buFont typeface="Arial"/>
              <a:buAutoNum type="arabicPeriod"/>
            </a:pPr>
            <a:r>
              <a:rPr lang="en-US" sz="2200" b="1" i="0" u="none" strike="noStrike" cap="none">
                <a:solidFill>
                  <a:schemeClr val="dk1"/>
                </a:solidFill>
                <a:latin typeface="Trebuchet MS"/>
                <a:ea typeface="Trebuchet MS"/>
                <a:cs typeface="Trebuchet MS"/>
                <a:sym typeface="Trebuchet MS"/>
              </a:rPr>
              <a:t>Types of blockchain</a:t>
            </a:r>
            <a:endParaRPr sz="2200" b="1" i="0" u="none" strike="noStrike" cap="none">
              <a:solidFill>
                <a:schemeClr val="dk1"/>
              </a:solidFill>
              <a:latin typeface="Trebuchet MS"/>
              <a:ea typeface="Trebuchet MS"/>
              <a:cs typeface="Trebuchet MS"/>
              <a:sym typeface="Trebuchet MS"/>
            </a:endParaRPr>
          </a:p>
        </p:txBody>
      </p:sp>
      <p:sp>
        <p:nvSpPr>
          <p:cNvPr id="636" name="Google Shape;636;p51"/>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K1</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52"/>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Consensus components</a:t>
            </a:r>
            <a:endParaRPr/>
          </a:p>
        </p:txBody>
      </p:sp>
      <p:sp>
        <p:nvSpPr>
          <p:cNvPr id="643" name="Google Shape;643;p52"/>
          <p:cNvSpPr txBox="1"/>
          <p:nvPr/>
        </p:nvSpPr>
        <p:spPr>
          <a:xfrm>
            <a:off x="859612" y="4835632"/>
            <a:ext cx="4757782" cy="1071057"/>
          </a:xfrm>
          <a:prstGeom prst="rect">
            <a:avLst/>
          </a:prstGeom>
          <a:noFill/>
          <a:ln>
            <a:noFill/>
          </a:ln>
        </p:spPr>
        <p:txBody>
          <a:bodyPr spcFirstLastPara="1" wrap="square" lIns="91425" tIns="45700" rIns="91425" bIns="45700" anchor="t" anchorCtr="0">
            <a:noAutofit/>
          </a:bodyPr>
          <a:lstStyle/>
          <a:p>
            <a:pPr marL="285750" marR="0" lvl="0" indent="-184150" algn="l" rtl="0">
              <a:lnSpc>
                <a:spcPct val="100000"/>
              </a:lnSpc>
              <a:spcBef>
                <a:spcPts val="0"/>
              </a:spcBef>
              <a:spcAft>
                <a:spcPts val="0"/>
              </a:spcAft>
              <a:buClr>
                <a:schemeClr val="accent1"/>
              </a:buClr>
              <a:buSzPts val="1600"/>
              <a:buFont typeface="Arial"/>
              <a:buNone/>
            </a:pPr>
            <a:endParaRPr sz="2000" b="0" i="0" u="none" strike="noStrike" cap="none">
              <a:solidFill>
                <a:srgbClr val="6387B8"/>
              </a:solidFill>
              <a:latin typeface="Arial"/>
              <a:ea typeface="Arial"/>
              <a:cs typeface="Arial"/>
              <a:sym typeface="Arial"/>
            </a:endParaRPr>
          </a:p>
        </p:txBody>
      </p:sp>
      <p:sp>
        <p:nvSpPr>
          <p:cNvPr id="644" name="Google Shape;644;p52"/>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1" indent="-368300" algn="l" rtl="0">
              <a:lnSpc>
                <a:spcPct val="100000"/>
              </a:lnSpc>
              <a:spcBef>
                <a:spcPts val="300"/>
              </a:spcBef>
              <a:spcAft>
                <a:spcPts val="0"/>
              </a:spcAft>
              <a:buClr>
                <a:srgbClr val="595959"/>
              </a:buClr>
              <a:buSzPts val="2200"/>
              <a:buFont typeface="Arial"/>
              <a:buChar char="●"/>
            </a:pPr>
            <a:r>
              <a:rPr lang="en-US" sz="2200" b="1" i="0" u="none" strike="noStrike" cap="none">
                <a:solidFill>
                  <a:schemeClr val="dk1"/>
                </a:solidFill>
                <a:latin typeface="Trebuchet MS"/>
                <a:ea typeface="Trebuchet MS"/>
                <a:cs typeface="Trebuchet MS"/>
                <a:sym typeface="Trebuchet MS"/>
              </a:rPr>
              <a:t>Types of blockchain </a:t>
            </a: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There mainly three types of Blockchains that have emerged after Bitcoin introduced Blockchain to the world.</a:t>
            </a:r>
            <a:endParaRPr/>
          </a:p>
          <a:p>
            <a:pPr marL="800100" marR="0" lvl="1" indent="-342900" algn="l" rtl="0">
              <a:lnSpc>
                <a:spcPct val="100000"/>
              </a:lnSpc>
              <a:spcBef>
                <a:spcPts val="600"/>
              </a:spcBef>
              <a:spcAft>
                <a:spcPts val="0"/>
              </a:spcAft>
              <a:buClr>
                <a:schemeClr val="accent1"/>
              </a:buClr>
              <a:buSzPts val="1600"/>
              <a:buFont typeface="Noto Sans Symbols"/>
              <a:buChar char="✔"/>
            </a:pPr>
            <a:r>
              <a:rPr lang="en-US" sz="2000" b="0" i="0" u="none" strike="noStrike" cap="none">
                <a:solidFill>
                  <a:srgbClr val="000000"/>
                </a:solidFill>
                <a:latin typeface="Trebuchet MS"/>
                <a:ea typeface="Trebuchet MS"/>
                <a:cs typeface="Trebuchet MS"/>
                <a:sym typeface="Trebuchet MS"/>
              </a:rPr>
              <a:t>Public Blockchain: </a:t>
            </a:r>
            <a:endParaRPr/>
          </a:p>
          <a:p>
            <a:pPr marL="457200" marR="0" lvl="1" indent="0" algn="l" rtl="0">
              <a:lnSpc>
                <a:spcPct val="100000"/>
              </a:lnSpc>
              <a:spcBef>
                <a:spcPts val="600"/>
              </a:spcBef>
              <a:spcAft>
                <a:spcPts val="0"/>
              </a:spcAft>
              <a:buNone/>
            </a:pPr>
            <a:r>
              <a:rPr lang="en-US" sz="1800" b="0" i="0" u="none" strike="noStrike" cap="none">
                <a:solidFill>
                  <a:srgbClr val="000000"/>
                </a:solidFill>
                <a:latin typeface="Trebuchet MS"/>
                <a:ea typeface="Trebuchet MS"/>
                <a:cs typeface="Trebuchet MS"/>
                <a:sym typeface="Trebuchet MS"/>
              </a:rPr>
              <a:t>no one in charge, anyone can participate in reading/writing/auditing the blockchain (i.e. Bitcoin, Litecoin, etc.)</a:t>
            </a:r>
            <a:endParaRPr/>
          </a:p>
          <a:p>
            <a:pPr marL="800100" marR="0" lvl="1" indent="-342900" algn="l" rtl="0">
              <a:lnSpc>
                <a:spcPct val="100000"/>
              </a:lnSpc>
              <a:spcBef>
                <a:spcPts val="600"/>
              </a:spcBef>
              <a:spcAft>
                <a:spcPts val="0"/>
              </a:spcAft>
              <a:buClr>
                <a:schemeClr val="accent1"/>
              </a:buClr>
              <a:buSzPts val="1600"/>
              <a:buFont typeface="Noto Sans Symbols"/>
              <a:buChar char="✔"/>
            </a:pPr>
            <a:r>
              <a:rPr lang="en-US" sz="2000" b="0" i="0" u="none" strike="noStrike" cap="none">
                <a:solidFill>
                  <a:srgbClr val="000000"/>
                </a:solidFill>
                <a:latin typeface="Trebuchet MS"/>
                <a:ea typeface="Trebuchet MS"/>
                <a:cs typeface="Trebuchet MS"/>
                <a:sym typeface="Trebuchet MS"/>
              </a:rPr>
              <a:t>Private Blockchain: </a:t>
            </a:r>
            <a:endParaRPr/>
          </a:p>
          <a:p>
            <a:pPr marL="457200" marR="0" lvl="1" indent="0" algn="l" rtl="0">
              <a:lnSpc>
                <a:spcPct val="100000"/>
              </a:lnSpc>
              <a:spcBef>
                <a:spcPts val="600"/>
              </a:spcBef>
              <a:spcAft>
                <a:spcPts val="0"/>
              </a:spcAft>
              <a:buNone/>
            </a:pPr>
            <a:r>
              <a:rPr lang="en-US" sz="1800" b="0" i="0" u="none" strike="noStrike" cap="none">
                <a:solidFill>
                  <a:srgbClr val="000000"/>
                </a:solidFill>
                <a:latin typeface="Trebuchet MS"/>
                <a:ea typeface="Trebuchet MS"/>
                <a:cs typeface="Trebuchet MS"/>
                <a:sym typeface="Trebuchet MS"/>
              </a:rPr>
              <a:t>a private property of an individual or an organization, there is one in charge of important things such as read/write or whom to selectively give access to read or vice versa (i.e. Bankchain)</a:t>
            </a:r>
            <a:endParaRPr/>
          </a:p>
          <a:p>
            <a:pPr marL="800100" marR="0" lvl="1" indent="-342900" algn="l" rtl="0">
              <a:lnSpc>
                <a:spcPct val="100000"/>
              </a:lnSpc>
              <a:spcBef>
                <a:spcPts val="600"/>
              </a:spcBef>
              <a:spcAft>
                <a:spcPts val="0"/>
              </a:spcAft>
              <a:buClr>
                <a:schemeClr val="accent1"/>
              </a:buClr>
              <a:buSzPts val="1600"/>
              <a:buFont typeface="Noto Sans Symbols"/>
              <a:buChar char="✔"/>
            </a:pPr>
            <a:r>
              <a:rPr lang="en-US" sz="2000" b="0" i="0" u="none" strike="noStrike" cap="none">
                <a:solidFill>
                  <a:srgbClr val="000000"/>
                </a:solidFill>
                <a:latin typeface="Trebuchet MS"/>
                <a:ea typeface="Trebuchet MS"/>
                <a:cs typeface="Trebuchet MS"/>
                <a:sym typeface="Trebuchet MS"/>
              </a:rPr>
              <a:t>Consortium or Federated Blockchain: </a:t>
            </a:r>
            <a:endParaRPr/>
          </a:p>
          <a:p>
            <a:pPr marL="457200" marR="0" lvl="1" indent="0" algn="l" rtl="0">
              <a:lnSpc>
                <a:spcPct val="100000"/>
              </a:lnSpc>
              <a:spcBef>
                <a:spcPts val="600"/>
              </a:spcBef>
              <a:spcAft>
                <a:spcPts val="300"/>
              </a:spcAft>
              <a:buNone/>
            </a:pPr>
            <a:r>
              <a:rPr lang="en-US" sz="1800" b="0" i="0" u="none" strike="noStrike" cap="none">
                <a:solidFill>
                  <a:srgbClr val="000000"/>
                </a:solidFill>
                <a:latin typeface="Trebuchet MS"/>
                <a:ea typeface="Trebuchet MS"/>
                <a:cs typeface="Trebuchet MS"/>
                <a:sym typeface="Trebuchet MS"/>
              </a:rPr>
              <a:t>More than one in charge. A group of companies or representative individuals come together and make decisions for the best benefit of the whole network (i.e. r3, EWF)</a:t>
            </a:r>
            <a:endParaRPr/>
          </a:p>
        </p:txBody>
      </p:sp>
      <p:sp>
        <p:nvSpPr>
          <p:cNvPr id="645" name="Google Shape;645;p52"/>
          <p:cNvSpPr/>
          <p:nvPr/>
        </p:nvSpPr>
        <p:spPr>
          <a:xfrm>
            <a:off x="7156818" y="6588638"/>
            <a:ext cx="54236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sng" strike="noStrike" cap="none">
                <a:solidFill>
                  <a:srgbClr val="000000"/>
                </a:solidFill>
                <a:latin typeface="Trebuchet MS"/>
                <a:ea typeface="Trebuchet MS"/>
                <a:cs typeface="Trebuchet MS"/>
                <a:sym typeface="Trebuchet MS"/>
              </a:rPr>
              <a:t>Soucre</a:t>
            </a:r>
            <a:r>
              <a:rPr lang="en-US" sz="1400" b="0" i="0" u="none" strike="noStrike" cap="none">
                <a:solidFill>
                  <a:srgbClr val="000000"/>
                </a:solidFill>
                <a:latin typeface="Trebuchet MS"/>
                <a:ea typeface="Trebuchet MS"/>
                <a:cs typeface="Trebuchet MS"/>
                <a:sym typeface="Trebuchet MS"/>
              </a:rPr>
              <a:t>: https://coinsutra.com/different-types-blockchains</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53"/>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K2</a:t>
            </a:r>
            <a:endParaRPr sz="3600" b="1" i="0" u="none" strike="noStrike" cap="none">
              <a:solidFill>
                <a:srgbClr val="000000"/>
              </a:solidFill>
              <a:latin typeface="Trebuchet MS"/>
              <a:ea typeface="Trebuchet MS"/>
              <a:cs typeface="Trebuchet MS"/>
              <a:sym typeface="Trebuchet MS"/>
            </a:endParaRPr>
          </a:p>
        </p:txBody>
      </p:sp>
      <p:sp>
        <p:nvSpPr>
          <p:cNvPr id="652" name="Google Shape;652;p53"/>
          <p:cNvSpPr txBox="1"/>
          <p:nvPr/>
        </p:nvSpPr>
        <p:spPr>
          <a:xfrm>
            <a:off x="49876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Smart contract theory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chemeClr val="dk1"/>
                </a:solidFill>
                <a:latin typeface="Trebuchet MS"/>
                <a:ea typeface="Trebuchet MS"/>
                <a:cs typeface="Trebuchet MS"/>
                <a:sym typeface="Trebuchet MS"/>
              </a:rPr>
              <a:t>Smart Contract Theory and architecture </a:t>
            </a:r>
            <a:endParaRPr/>
          </a:p>
          <a:p>
            <a:pPr marL="800100" marR="0" lvl="1" indent="-342900" algn="l" rtl="0">
              <a:lnSpc>
                <a:spcPct val="114000"/>
              </a:lnSpc>
              <a:spcBef>
                <a:spcPts val="800"/>
              </a:spcBef>
              <a:spcAft>
                <a:spcPts val="0"/>
              </a:spcAft>
              <a:buClr>
                <a:schemeClr val="accent1"/>
              </a:buClr>
              <a:buSzPts val="1920"/>
              <a:buFont typeface="Arial"/>
              <a:buAutoNum type="arabicPeriod"/>
            </a:pPr>
            <a:r>
              <a:rPr lang="en-US" sz="2400" b="0" i="0" u="none" strike="noStrike" cap="none">
                <a:solidFill>
                  <a:schemeClr val="dk1"/>
                </a:solidFill>
                <a:latin typeface="Trebuchet MS"/>
                <a:ea typeface="Trebuchet MS"/>
                <a:cs typeface="Trebuchet MS"/>
                <a:sym typeface="Trebuchet MS"/>
              </a:rPr>
              <a:t>Architectures and decentralized autonomous systems </a:t>
            </a:r>
            <a:endParaRPr sz="2200" b="0" i="0" u="none" strike="noStrike" cap="none">
              <a:solidFill>
                <a:schemeClr val="dk1"/>
              </a:solidFill>
              <a:latin typeface="Trebuchet MS"/>
              <a:ea typeface="Trebuchet MS"/>
              <a:cs typeface="Trebuchet MS"/>
              <a:sym typeface="Trebuchet MS"/>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Smart contract application</a:t>
            </a:r>
            <a:endParaRPr/>
          </a:p>
          <a:p>
            <a:pPr marL="800100" marR="0" lvl="1" indent="-342900" algn="l" rtl="0">
              <a:lnSpc>
                <a:spcPct val="115000"/>
              </a:lnSpc>
              <a:spcBef>
                <a:spcPts val="400"/>
              </a:spcBef>
              <a:spcAft>
                <a:spcPts val="400"/>
              </a:spcAft>
              <a:buClr>
                <a:schemeClr val="accent1"/>
              </a:buClr>
              <a:buSzPts val="1760"/>
              <a:buFont typeface="Arial"/>
              <a:buAutoNum type="arabicPeriod"/>
            </a:pPr>
            <a:r>
              <a:rPr lang="en-US" sz="2200" b="0" i="0" u="none" strike="noStrike" cap="none">
                <a:solidFill>
                  <a:schemeClr val="dk1"/>
                </a:solidFill>
                <a:latin typeface="Trebuchet MS"/>
                <a:ea typeface="Trebuchet MS"/>
                <a:cs typeface="Trebuchet MS"/>
                <a:sym typeface="Trebuchet MS"/>
              </a:rPr>
              <a:t>Existing blockchain applications, related structures and architectures</a:t>
            </a:r>
            <a:endParaRPr/>
          </a:p>
        </p:txBody>
      </p:sp>
      <p:sp>
        <p:nvSpPr>
          <p:cNvPr id="653" name="Google Shape;653;p53"/>
          <p:cNvSpPr txBox="1"/>
          <p:nvPr/>
        </p:nvSpPr>
        <p:spPr>
          <a:xfrm>
            <a:off x="6951936" y="4139973"/>
            <a:ext cx="4702726" cy="3199856"/>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B2036"/>
              </a:buClr>
              <a:buSzPts val="880"/>
              <a:buFont typeface="Arial"/>
              <a:buNone/>
            </a:pPr>
            <a:endParaRPr sz="1100" b="1"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B2036"/>
              </a:buClr>
              <a:buSzPts val="1440"/>
              <a:buFont typeface="Arial"/>
              <a:buNone/>
            </a:pPr>
            <a:endParaRPr sz="1800" b="1" i="0" u="none" strike="noStrike" cap="none">
              <a:solidFill>
                <a:schemeClr val="dk1"/>
              </a:solidFill>
              <a:latin typeface="Trebuchet MS"/>
              <a:ea typeface="Trebuchet MS"/>
              <a:cs typeface="Trebuchet MS"/>
              <a:sym typeface="Trebuchet MS"/>
            </a:endParaRPr>
          </a:p>
          <a:p>
            <a:pPr marL="0" marR="0" lvl="0" indent="0" algn="ctr" rtl="0">
              <a:lnSpc>
                <a:spcPct val="100000"/>
              </a:lnSpc>
              <a:spcBef>
                <a:spcPts val="0"/>
              </a:spcBef>
              <a:spcAft>
                <a:spcPts val="0"/>
              </a:spcAft>
              <a:buClr>
                <a:srgbClr val="0B2036"/>
              </a:buClr>
              <a:buSzPts val="960"/>
              <a:buFont typeface="Arial"/>
              <a:buNone/>
            </a:pPr>
            <a:endParaRPr sz="1200" b="1" i="0" u="none" strike="noStrike" cap="none">
              <a:solidFill>
                <a:schemeClr val="dk1"/>
              </a:solidFill>
              <a:latin typeface="Trebuchet MS"/>
              <a:ea typeface="Trebuchet MS"/>
              <a:cs typeface="Trebuchet MS"/>
              <a:sym typeface="Trebuchet M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54"/>
          <p:cNvSpPr/>
          <p:nvPr/>
        </p:nvSpPr>
        <p:spPr>
          <a:xfrm>
            <a:off x="415053" y="1167880"/>
            <a:ext cx="882828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60" name="Google Shape;660;p54"/>
          <p:cNvCxnSpPr/>
          <p:nvPr/>
        </p:nvCxnSpPr>
        <p:spPr>
          <a:xfrm>
            <a:off x="886951" y="1682582"/>
            <a:ext cx="0" cy="925707"/>
          </a:xfrm>
          <a:prstGeom prst="straightConnector1">
            <a:avLst/>
          </a:prstGeom>
          <a:noFill/>
          <a:ln w="50800" cap="flat" cmpd="sng">
            <a:solidFill>
              <a:schemeClr val="accent1"/>
            </a:solidFill>
            <a:prstDash val="solid"/>
            <a:round/>
            <a:headEnd type="none" w="sm" len="sm"/>
            <a:tailEnd type="none" w="sm" len="sm"/>
          </a:ln>
        </p:spPr>
      </p:cxnSp>
      <p:sp>
        <p:nvSpPr>
          <p:cNvPr id="661" name="Google Shape;661;p54"/>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Smart contract theory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Smart Contract Theory and architecture </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Architectures and decentralized autonomous systems </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Smart contract application</a:t>
            </a:r>
            <a:endParaRPr/>
          </a:p>
          <a:p>
            <a:pPr marL="800100" marR="0" lvl="1" indent="-342900" algn="l" rtl="0">
              <a:lnSpc>
                <a:spcPct val="115000"/>
              </a:lnSpc>
              <a:spcBef>
                <a:spcPts val="4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Existing blockchain applications, related structures and architectures</a:t>
            </a:r>
            <a:endParaRPr/>
          </a:p>
        </p:txBody>
      </p:sp>
      <p:sp>
        <p:nvSpPr>
          <p:cNvPr id="662" name="Google Shape;662;p54"/>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K2</a:t>
            </a:r>
            <a:endParaRPr sz="3600" b="1"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67"/>
        <p:cNvGrpSpPr/>
        <p:nvPr/>
      </p:nvGrpSpPr>
      <p:grpSpPr>
        <a:xfrm>
          <a:off x="0" y="0"/>
          <a:ext cx="0" cy="0"/>
          <a:chOff x="0" y="0"/>
          <a:chExt cx="0" cy="0"/>
        </a:xfrm>
      </p:grpSpPr>
      <p:sp>
        <p:nvSpPr>
          <p:cNvPr id="668" name="Google Shape;668;p55"/>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K2</a:t>
            </a:r>
            <a:endParaRPr sz="3600" b="1" i="0" u="none" strike="noStrike" cap="none">
              <a:solidFill>
                <a:srgbClr val="000000"/>
              </a:solidFill>
              <a:latin typeface="Trebuchet MS"/>
              <a:ea typeface="Trebuchet MS"/>
              <a:cs typeface="Trebuchet MS"/>
              <a:sym typeface="Trebuchet MS"/>
            </a:endParaRPr>
          </a:p>
        </p:txBody>
      </p:sp>
      <p:sp>
        <p:nvSpPr>
          <p:cNvPr id="669" name="Google Shape;669;p55"/>
          <p:cNvSpPr/>
          <p:nvPr/>
        </p:nvSpPr>
        <p:spPr>
          <a:xfrm>
            <a:off x="877183" y="1625886"/>
            <a:ext cx="836615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670" name="Google Shape;670;p55"/>
          <p:cNvCxnSpPr/>
          <p:nvPr/>
        </p:nvCxnSpPr>
        <p:spPr>
          <a:xfrm>
            <a:off x="878189" y="1629141"/>
            <a:ext cx="0" cy="1009128"/>
          </a:xfrm>
          <a:prstGeom prst="straightConnector1">
            <a:avLst/>
          </a:prstGeom>
          <a:noFill/>
          <a:ln w="50800" cap="flat" cmpd="sng">
            <a:solidFill>
              <a:schemeClr val="accent1"/>
            </a:solidFill>
            <a:prstDash val="solid"/>
            <a:round/>
            <a:headEnd type="none" w="sm" len="sm"/>
            <a:tailEnd type="none" w="sm" len="sm"/>
          </a:ln>
        </p:spPr>
      </p:cxnSp>
      <p:cxnSp>
        <p:nvCxnSpPr>
          <p:cNvPr id="671" name="Google Shape;671;p55"/>
          <p:cNvCxnSpPr/>
          <p:nvPr/>
        </p:nvCxnSpPr>
        <p:spPr>
          <a:xfrm>
            <a:off x="438804" y="1622620"/>
            <a:ext cx="8828286" cy="0"/>
          </a:xfrm>
          <a:prstGeom prst="straightConnector1">
            <a:avLst/>
          </a:prstGeom>
          <a:noFill/>
          <a:ln w="50800" cap="flat" cmpd="sng">
            <a:solidFill>
              <a:srgbClr val="133D6C"/>
            </a:solidFill>
            <a:prstDash val="solid"/>
            <a:round/>
            <a:headEnd type="none" w="sm" len="sm"/>
            <a:tailEnd type="none" w="sm" len="sm"/>
          </a:ln>
        </p:spPr>
      </p:cxnSp>
      <p:sp>
        <p:nvSpPr>
          <p:cNvPr id="672" name="Google Shape;672;p55"/>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Smart contract theory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1" i="0" u="none" strike="noStrike" cap="none">
                <a:solidFill>
                  <a:srgbClr val="0C0C0C"/>
                </a:solidFill>
                <a:latin typeface="Trebuchet MS"/>
                <a:ea typeface="Trebuchet MS"/>
                <a:cs typeface="Trebuchet MS"/>
                <a:sym typeface="Trebuchet MS"/>
              </a:rPr>
              <a:t>Smart Contract Theory and architecture </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Architectures and decentralized autonomous systems </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Smart contract application</a:t>
            </a:r>
            <a:endParaRPr/>
          </a:p>
          <a:p>
            <a:pPr marL="800100" marR="0" lvl="1" indent="-342900" algn="l" rtl="0">
              <a:lnSpc>
                <a:spcPct val="115000"/>
              </a:lnSpc>
              <a:spcBef>
                <a:spcPts val="4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Existing blockchain applications, related structures and architectures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56"/>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Smart Contract Theory and architecture </a:t>
            </a:r>
            <a:endParaRPr/>
          </a:p>
        </p:txBody>
      </p:sp>
      <p:sp>
        <p:nvSpPr>
          <p:cNvPr id="679" name="Google Shape;679;p56"/>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Smart Contract Theory</a:t>
            </a:r>
            <a:endParaRPr/>
          </a:p>
          <a:p>
            <a:pPr marL="88900" marR="0" lvl="0" indent="0" algn="l" rtl="0">
              <a:lnSpc>
                <a:spcPct val="100000"/>
              </a:lnSpc>
              <a:spcBef>
                <a:spcPts val="600"/>
              </a:spcBef>
              <a:spcAft>
                <a:spcPts val="0"/>
              </a:spcAft>
              <a:buNone/>
            </a:pPr>
            <a:endParaRPr sz="2400" b="1" i="0" u="none" strike="noStrike" cap="none">
              <a:solidFill>
                <a:schemeClr val="dk1"/>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A computer protocol designed digitally facilitate, verify, or enforce the negotiation or performance of a contract.</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It allows the performance of credible transactions without the third parties. </a:t>
            </a:r>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The transactions are traceable and irreversible.   </a:t>
            </a:r>
            <a:endParaRPr/>
          </a:p>
        </p:txBody>
      </p:sp>
      <p:sp>
        <p:nvSpPr>
          <p:cNvPr id="680" name="Google Shape;680;p56"/>
          <p:cNvSpPr/>
          <p:nvPr/>
        </p:nvSpPr>
        <p:spPr>
          <a:xfrm>
            <a:off x="7647095" y="6553217"/>
            <a:ext cx="462196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https://en.wikipedia.org/wiki/Smart_contract</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sp>
        <p:nvSpPr>
          <p:cNvPr id="686" name="Google Shape;686;p57"/>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Smart Contract architecture</a:t>
            </a:r>
            <a:endParaRPr/>
          </a:p>
          <a:p>
            <a:pPr marL="457200" marR="0" lvl="1" indent="0" algn="l" rtl="0">
              <a:lnSpc>
                <a:spcPct val="100000"/>
              </a:lnSpc>
              <a:spcBef>
                <a:spcPts val="600"/>
              </a:spcBef>
              <a:spcAft>
                <a:spcPts val="300"/>
              </a:spcAft>
              <a:buNone/>
            </a:pPr>
            <a:endParaRPr sz="2000" b="0" i="0" u="none" strike="noStrike" cap="none">
              <a:solidFill>
                <a:srgbClr val="000000"/>
              </a:solidFill>
              <a:latin typeface="Trebuchet MS"/>
              <a:ea typeface="Trebuchet MS"/>
              <a:cs typeface="Trebuchet MS"/>
              <a:sym typeface="Trebuchet MS"/>
            </a:endParaRPr>
          </a:p>
        </p:txBody>
      </p:sp>
      <p:sp>
        <p:nvSpPr>
          <p:cNvPr id="687" name="Google Shape;687;p57"/>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Smart Contract Theory and architecture </a:t>
            </a:r>
            <a:endParaRPr/>
          </a:p>
        </p:txBody>
      </p:sp>
      <p:grpSp>
        <p:nvGrpSpPr>
          <p:cNvPr id="688" name="Google Shape;688;p57"/>
          <p:cNvGrpSpPr/>
          <p:nvPr/>
        </p:nvGrpSpPr>
        <p:grpSpPr>
          <a:xfrm>
            <a:off x="532576" y="3473529"/>
            <a:ext cx="5185915" cy="2043770"/>
            <a:chOff x="392" y="249169"/>
            <a:chExt cx="5185915" cy="2043771"/>
          </a:xfrm>
        </p:grpSpPr>
        <p:sp>
          <p:nvSpPr>
            <p:cNvPr id="689" name="Google Shape;689;p57"/>
            <p:cNvSpPr/>
            <p:nvPr/>
          </p:nvSpPr>
          <p:spPr>
            <a:xfrm>
              <a:off x="392" y="265873"/>
              <a:ext cx="1689223" cy="2027067"/>
            </a:xfrm>
            <a:prstGeom prst="roundRect">
              <a:avLst>
                <a:gd name="adj" fmla="val 5000"/>
              </a:avLst>
            </a:prstGeom>
            <a:gradFill>
              <a:gsLst>
                <a:gs pos="0">
                  <a:srgbClr val="0A3F79"/>
                </a:gs>
                <a:gs pos="100000">
                  <a:srgbClr val="ABB6D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7"/>
            <p:cNvSpPr txBox="1"/>
            <p:nvPr/>
          </p:nvSpPr>
          <p:spPr>
            <a:xfrm rot="-5400000">
              <a:off x="-661782" y="928048"/>
              <a:ext cx="1662195" cy="337844"/>
            </a:xfrm>
            <a:prstGeom prst="rect">
              <a:avLst/>
            </a:prstGeom>
            <a:noFill/>
            <a:ln>
              <a:noFill/>
            </a:ln>
          </p:spPr>
          <p:txBody>
            <a:bodyPr spcFirstLastPara="1" wrap="square" lIns="0" tIns="68575" rIns="88900" bIns="0" anchor="t" anchorCtr="0">
              <a:noAutofit/>
            </a:bodyPr>
            <a:lstStyle/>
            <a:p>
              <a:pPr marL="0" marR="0" lvl="0" indent="0" algn="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691" name="Google Shape;691;p57"/>
            <p:cNvSpPr/>
            <p:nvPr/>
          </p:nvSpPr>
          <p:spPr>
            <a:xfrm>
              <a:off x="338237" y="265873"/>
              <a:ext cx="1258471" cy="2027067"/>
            </a:xfrm>
            <a:prstGeom prst="rect">
              <a:avLst/>
            </a:prstGeom>
            <a:no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7"/>
            <p:cNvSpPr txBox="1"/>
            <p:nvPr/>
          </p:nvSpPr>
          <p:spPr>
            <a:xfrm>
              <a:off x="338237" y="265873"/>
              <a:ext cx="1258471" cy="2027067"/>
            </a:xfrm>
            <a:prstGeom prst="rect">
              <a:avLst/>
            </a:prstGeom>
            <a:noFill/>
            <a:ln>
              <a:noFill/>
            </a:ln>
          </p:spPr>
          <p:txBody>
            <a:bodyPr spcFirstLastPara="1" wrap="square" lIns="0" tIns="6170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Check if it is signed by the message sender.</a:t>
              </a:r>
              <a:endParaRPr/>
            </a:p>
            <a:p>
              <a:pPr marL="0" marR="0" lvl="0" indent="0" algn="just" rtl="0">
                <a:lnSpc>
                  <a:spcPct val="90000"/>
                </a:lnSpc>
                <a:spcBef>
                  <a:spcPts val="630"/>
                </a:spcBef>
                <a:spcAft>
                  <a:spcPts val="0"/>
                </a:spcAft>
                <a:buClr>
                  <a:srgbClr val="000000"/>
                </a:buClr>
                <a:buSzPts val="1800"/>
                <a:buFont typeface="Arial"/>
                <a:buNone/>
              </a:pPr>
              <a:endParaRPr sz="1800" b="0" i="0" u="none" strike="noStrike" cap="none">
                <a:solidFill>
                  <a:schemeClr val="lt1"/>
                </a:solidFill>
                <a:latin typeface="Trebuchet MS"/>
                <a:ea typeface="Trebuchet MS"/>
                <a:cs typeface="Trebuchet MS"/>
                <a:sym typeface="Trebuchet MS"/>
              </a:endParaRPr>
            </a:p>
            <a:p>
              <a:pPr marL="0" marR="0" lvl="0" indent="0" algn="r" rtl="0">
                <a:lnSpc>
                  <a:spcPct val="90000"/>
                </a:lnSpc>
                <a:spcBef>
                  <a:spcPts val="630"/>
                </a:spcBef>
                <a:spcAft>
                  <a:spcPts val="0"/>
                </a:spcAft>
                <a:buClr>
                  <a:srgbClr val="000000"/>
                </a:buClr>
                <a:buSzPts val="1800"/>
                <a:buFont typeface="Arial"/>
                <a:buNone/>
              </a:pPr>
              <a:r>
                <a:rPr lang="en-US" sz="1800" b="0" i="0" u="none" strike="noStrike" cap="none">
                  <a:solidFill>
                    <a:srgbClr val="FF0000"/>
                  </a:solidFill>
                  <a:latin typeface="Trebuchet MS"/>
                  <a:ea typeface="Trebuchet MS"/>
                  <a:cs typeface="Trebuchet MS"/>
                  <a:sym typeface="Trebuchet MS"/>
                </a:rPr>
                <a:t>If yes</a:t>
              </a:r>
              <a:endParaRPr/>
            </a:p>
          </p:txBody>
        </p:sp>
        <p:sp>
          <p:nvSpPr>
            <p:cNvPr id="693" name="Google Shape;693;p57"/>
            <p:cNvSpPr/>
            <p:nvPr/>
          </p:nvSpPr>
          <p:spPr>
            <a:xfrm>
              <a:off x="1748738" y="249170"/>
              <a:ext cx="1689223" cy="2027067"/>
            </a:xfrm>
            <a:prstGeom prst="roundRect">
              <a:avLst>
                <a:gd name="adj" fmla="val 5000"/>
              </a:avLst>
            </a:prstGeom>
            <a:gradFill>
              <a:gsLst>
                <a:gs pos="0">
                  <a:srgbClr val="0A3F79"/>
                </a:gs>
                <a:gs pos="100000">
                  <a:srgbClr val="ABB6D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7"/>
            <p:cNvSpPr txBox="1"/>
            <p:nvPr/>
          </p:nvSpPr>
          <p:spPr>
            <a:xfrm rot="-5400000">
              <a:off x="1086562" y="911345"/>
              <a:ext cx="1662195" cy="337844"/>
            </a:xfrm>
            <a:prstGeom prst="rect">
              <a:avLst/>
            </a:prstGeom>
            <a:noFill/>
            <a:ln>
              <a:noFill/>
            </a:ln>
          </p:spPr>
          <p:txBody>
            <a:bodyPr spcFirstLastPara="1" wrap="square" lIns="0" tIns="68575" rIns="88900" bIns="0" anchor="t" anchorCtr="0">
              <a:noAutofit/>
            </a:bodyPr>
            <a:lstStyle/>
            <a:p>
              <a:pPr marL="0" marR="0" lvl="0" indent="0" algn="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695" name="Google Shape;695;p57"/>
            <p:cNvSpPr/>
            <p:nvPr/>
          </p:nvSpPr>
          <p:spPr>
            <a:xfrm rot="5400000">
              <a:off x="1608217" y="1860421"/>
              <a:ext cx="297933" cy="253383"/>
            </a:xfrm>
            <a:prstGeom prst="flowChartExtract">
              <a:avLst/>
            </a:prstGeom>
            <a:solidFill>
              <a:srgbClr val="FF000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7"/>
            <p:cNvSpPr/>
            <p:nvPr/>
          </p:nvSpPr>
          <p:spPr>
            <a:xfrm>
              <a:off x="2086583" y="249170"/>
              <a:ext cx="1258471" cy="2027067"/>
            </a:xfrm>
            <a:prstGeom prst="rect">
              <a:avLst/>
            </a:prstGeom>
            <a:no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7"/>
            <p:cNvSpPr txBox="1"/>
            <p:nvPr/>
          </p:nvSpPr>
          <p:spPr>
            <a:xfrm>
              <a:off x="2086583" y="249170"/>
              <a:ext cx="1258471" cy="2027067"/>
            </a:xfrm>
            <a:prstGeom prst="rect">
              <a:avLst/>
            </a:prstGeom>
            <a:noFill/>
            <a:ln>
              <a:noFill/>
            </a:ln>
          </p:spPr>
          <p:txBody>
            <a:bodyPr spcFirstLastPara="1" wrap="square" lIns="0" tIns="6170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Check if there are enough coins for the payment </a:t>
              </a:r>
              <a:endParaRPr/>
            </a:p>
            <a:p>
              <a:pPr marL="0" marR="0" lvl="0" indent="0" algn="just" rtl="0">
                <a:lnSpc>
                  <a:spcPct val="90000"/>
                </a:lnSpc>
                <a:spcBef>
                  <a:spcPts val="630"/>
                </a:spcBef>
                <a:spcAft>
                  <a:spcPts val="0"/>
                </a:spcAft>
                <a:buClr>
                  <a:srgbClr val="000000"/>
                </a:buClr>
                <a:buSzPts val="1800"/>
                <a:buFont typeface="Arial"/>
                <a:buNone/>
              </a:pPr>
              <a:r>
                <a:rPr lang="en-US" sz="1800" b="0" i="0" u="none" strike="noStrike" cap="none">
                  <a:solidFill>
                    <a:srgbClr val="FF0000"/>
                  </a:solidFill>
                  <a:latin typeface="Trebuchet MS"/>
                  <a:ea typeface="Trebuchet MS"/>
                  <a:cs typeface="Trebuchet MS"/>
                  <a:sym typeface="Trebuchet MS"/>
                </a:rPr>
                <a:t>         If yes</a:t>
              </a:r>
              <a:endParaRPr/>
            </a:p>
          </p:txBody>
        </p:sp>
        <p:sp>
          <p:nvSpPr>
            <p:cNvPr id="698" name="Google Shape;698;p57"/>
            <p:cNvSpPr/>
            <p:nvPr/>
          </p:nvSpPr>
          <p:spPr>
            <a:xfrm>
              <a:off x="3497084" y="249170"/>
              <a:ext cx="1689223" cy="2027067"/>
            </a:xfrm>
            <a:prstGeom prst="roundRect">
              <a:avLst>
                <a:gd name="adj" fmla="val 5000"/>
              </a:avLst>
            </a:prstGeom>
            <a:gradFill>
              <a:gsLst>
                <a:gs pos="0">
                  <a:srgbClr val="0A3F79"/>
                </a:gs>
                <a:gs pos="100000">
                  <a:srgbClr val="ABB6D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7"/>
            <p:cNvSpPr txBox="1"/>
            <p:nvPr/>
          </p:nvSpPr>
          <p:spPr>
            <a:xfrm rot="-5400000">
              <a:off x="2834908" y="911345"/>
              <a:ext cx="1662195" cy="337844"/>
            </a:xfrm>
            <a:prstGeom prst="rect">
              <a:avLst/>
            </a:prstGeom>
            <a:noFill/>
            <a:ln>
              <a:noFill/>
            </a:ln>
          </p:spPr>
          <p:txBody>
            <a:bodyPr spcFirstLastPara="1" wrap="square" lIns="0" tIns="68575" rIns="88900" bIns="0" anchor="t" anchorCtr="0">
              <a:noAutofit/>
            </a:bodyPr>
            <a:lstStyle/>
            <a:p>
              <a:pPr marL="0" marR="0" lvl="0" indent="0" algn="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700" name="Google Shape;700;p57"/>
            <p:cNvSpPr/>
            <p:nvPr/>
          </p:nvSpPr>
          <p:spPr>
            <a:xfrm rot="5400000">
              <a:off x="3356563" y="1860421"/>
              <a:ext cx="297933" cy="253383"/>
            </a:xfrm>
            <a:prstGeom prst="flowChartExtract">
              <a:avLst/>
            </a:prstGeom>
            <a:solidFill>
              <a:srgbClr val="FF0000"/>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7"/>
            <p:cNvSpPr/>
            <p:nvPr/>
          </p:nvSpPr>
          <p:spPr>
            <a:xfrm>
              <a:off x="3834928" y="249170"/>
              <a:ext cx="1258471" cy="2027067"/>
            </a:xfrm>
            <a:prstGeom prst="rect">
              <a:avLst/>
            </a:prstGeom>
            <a:no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7"/>
            <p:cNvSpPr txBox="1"/>
            <p:nvPr/>
          </p:nvSpPr>
          <p:spPr>
            <a:xfrm>
              <a:off x="3834928" y="249170"/>
              <a:ext cx="1258471" cy="2027067"/>
            </a:xfrm>
            <a:prstGeom prst="rect">
              <a:avLst/>
            </a:prstGeom>
            <a:noFill/>
            <a:ln>
              <a:noFill/>
            </a:ln>
          </p:spPr>
          <p:txBody>
            <a:bodyPr spcFirstLastPara="1" wrap="square" lIns="0" tIns="6170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Trebuchet MS"/>
                  <a:ea typeface="Trebuchet MS"/>
                  <a:cs typeface="Trebuchet MS"/>
                  <a:sym typeface="Trebuchet MS"/>
                </a:rPr>
                <a:t>Message will be added to the blockchain</a:t>
              </a:r>
              <a:endParaRPr sz="1800" b="0" i="0" u="none" strike="noStrike" cap="none">
                <a:solidFill>
                  <a:schemeClr val="lt1"/>
                </a:solidFill>
                <a:latin typeface="Trebuchet MS"/>
                <a:ea typeface="Trebuchet MS"/>
                <a:cs typeface="Trebuchet MS"/>
                <a:sym typeface="Trebuchet MS"/>
              </a:endParaRPr>
            </a:p>
          </p:txBody>
        </p:sp>
      </p:grpSp>
      <p:sp>
        <p:nvSpPr>
          <p:cNvPr id="703" name="Google Shape;703;p57"/>
          <p:cNvSpPr/>
          <p:nvPr/>
        </p:nvSpPr>
        <p:spPr>
          <a:xfrm rot="-5400000" flipH="1">
            <a:off x="2887614" y="585442"/>
            <a:ext cx="484636" cy="5092959"/>
          </a:xfrm>
          <a:prstGeom prst="leftBrace">
            <a:avLst>
              <a:gd name="adj1" fmla="val 6274"/>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04" name="Google Shape;704;p57"/>
          <p:cNvSpPr txBox="1"/>
          <p:nvPr/>
        </p:nvSpPr>
        <p:spPr>
          <a:xfrm>
            <a:off x="776315" y="2475584"/>
            <a:ext cx="4900097" cy="400110"/>
          </a:xfrm>
          <a:prstGeom prst="rect">
            <a:avLst/>
          </a:prstGeom>
          <a:noFill/>
          <a:ln w="9525" cap="flat" cmpd="sng">
            <a:solidFill>
              <a:schemeClr val="lt1"/>
            </a:solidFill>
            <a:prstDash val="solid"/>
            <a:round/>
            <a:headEnd type="none" w="sm" len="sm"/>
            <a:tailEnd type="none" w="sm" len="sm"/>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 Transaction without smart contract</a:t>
            </a:r>
            <a:endParaRPr sz="2000" b="0" i="0" u="none" strike="noStrike" cap="none">
              <a:solidFill>
                <a:srgbClr val="000000"/>
              </a:solidFill>
              <a:latin typeface="Trebuchet MS"/>
              <a:ea typeface="Trebuchet MS"/>
              <a:cs typeface="Trebuchet MS"/>
              <a:sym typeface="Trebuchet MS"/>
            </a:endParaRPr>
          </a:p>
        </p:txBody>
      </p:sp>
      <p:sp>
        <p:nvSpPr>
          <p:cNvPr id="705" name="Google Shape;705;p57"/>
          <p:cNvSpPr txBox="1"/>
          <p:nvPr/>
        </p:nvSpPr>
        <p:spPr>
          <a:xfrm>
            <a:off x="3738725" y="6369459"/>
            <a:ext cx="4833256" cy="400110"/>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 Transaction with smart contract</a:t>
            </a:r>
            <a:endParaRPr sz="2000" b="0" i="0" u="none" strike="noStrike" cap="none">
              <a:solidFill>
                <a:srgbClr val="000000"/>
              </a:solidFill>
              <a:latin typeface="Trebuchet MS"/>
              <a:ea typeface="Trebuchet MS"/>
              <a:cs typeface="Trebuchet MS"/>
              <a:sym typeface="Trebuchet MS"/>
            </a:endParaRPr>
          </a:p>
        </p:txBody>
      </p:sp>
      <p:sp>
        <p:nvSpPr>
          <p:cNvPr id="706" name="Google Shape;706;p57"/>
          <p:cNvSpPr/>
          <p:nvPr/>
        </p:nvSpPr>
        <p:spPr>
          <a:xfrm rot="-5400000">
            <a:off x="5756356" y="727273"/>
            <a:ext cx="617328" cy="10929709"/>
          </a:xfrm>
          <a:prstGeom prst="leftBrace">
            <a:avLst>
              <a:gd name="adj1" fmla="val 6274"/>
              <a:gd name="adj2" fmla="val 50000"/>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dk1"/>
              </a:solidFill>
              <a:latin typeface="Arial"/>
              <a:ea typeface="Arial"/>
              <a:cs typeface="Arial"/>
              <a:sym typeface="Arial"/>
            </a:endParaRPr>
          </a:p>
        </p:txBody>
      </p:sp>
      <p:sp>
        <p:nvSpPr>
          <p:cNvPr id="707" name="Google Shape;707;p57"/>
          <p:cNvSpPr/>
          <p:nvPr/>
        </p:nvSpPr>
        <p:spPr>
          <a:xfrm rot="-5400000">
            <a:off x="5952350" y="2680124"/>
            <a:ext cx="673750" cy="6028149"/>
          </a:xfrm>
          <a:prstGeom prst="curvedRightArrow">
            <a:avLst>
              <a:gd name="adj1" fmla="val 25000"/>
              <a:gd name="adj2" fmla="val 50000"/>
              <a:gd name="adj3" fmla="val 25000"/>
            </a:avLst>
          </a:prstGeom>
          <a:solidFill>
            <a:srgbClr val="FF0000"/>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grpSp>
        <p:nvGrpSpPr>
          <p:cNvPr id="708" name="Google Shape;708;p57"/>
          <p:cNvGrpSpPr/>
          <p:nvPr/>
        </p:nvGrpSpPr>
        <p:grpSpPr>
          <a:xfrm>
            <a:off x="6054533" y="3935991"/>
            <a:ext cx="6056825" cy="1291357"/>
            <a:chOff x="3356" y="787938"/>
            <a:chExt cx="6056825" cy="1291358"/>
          </a:xfrm>
        </p:grpSpPr>
        <p:sp>
          <p:nvSpPr>
            <p:cNvPr id="709" name="Google Shape;709;p57"/>
            <p:cNvSpPr/>
            <p:nvPr/>
          </p:nvSpPr>
          <p:spPr>
            <a:xfrm>
              <a:off x="3356" y="798492"/>
              <a:ext cx="1067336" cy="1280803"/>
            </a:xfrm>
            <a:prstGeom prst="roundRect">
              <a:avLst>
                <a:gd name="adj" fmla="val 5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7"/>
            <p:cNvSpPr txBox="1"/>
            <p:nvPr/>
          </p:nvSpPr>
          <p:spPr>
            <a:xfrm rot="-5400000">
              <a:off x="-415039" y="1216888"/>
              <a:ext cx="1050259" cy="213467"/>
            </a:xfrm>
            <a:prstGeom prst="rect">
              <a:avLst/>
            </a:prstGeom>
            <a:noFill/>
            <a:ln>
              <a:noFill/>
            </a:ln>
          </p:spPr>
          <p:txBody>
            <a:bodyPr spcFirstLastPara="1" wrap="square" lIns="0" tIns="41125" rIns="53325" bIns="0" anchor="t" anchorCtr="0">
              <a:noAutofit/>
            </a:bodyPr>
            <a:lstStyle/>
            <a:p>
              <a:pPr marL="0" marR="0" lvl="0" indent="0" algn="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11" name="Google Shape;711;p57"/>
            <p:cNvSpPr/>
            <p:nvPr/>
          </p:nvSpPr>
          <p:spPr>
            <a:xfrm>
              <a:off x="216823" y="798492"/>
              <a:ext cx="795165" cy="1280803"/>
            </a:xfrm>
            <a:prstGeom prst="rect">
              <a:avLst/>
            </a:prstGeom>
            <a:no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7"/>
            <p:cNvSpPr txBox="1"/>
            <p:nvPr/>
          </p:nvSpPr>
          <p:spPr>
            <a:xfrm>
              <a:off x="216823" y="798492"/>
              <a:ext cx="795165" cy="1280803"/>
            </a:xfrm>
            <a:prstGeom prst="rect">
              <a:avLst/>
            </a:prstGeom>
            <a:noFill/>
            <a:ln>
              <a:noFill/>
            </a:ln>
          </p:spPr>
          <p:txBody>
            <a:bodyPr spcFirstLastPara="1" wrap="square" lIns="0" tIns="6170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chemeClr val="dk1"/>
                  </a:solidFill>
                  <a:latin typeface="Trebuchet MS"/>
                  <a:ea typeface="Trebuchet MS"/>
                  <a:cs typeface="Trebuchet MS"/>
                  <a:sym typeface="Trebuchet MS"/>
                </a:rPr>
                <a:t>Date: before 31 Dec. 2019…</a:t>
              </a:r>
              <a:endParaRPr sz="1800" b="0" i="0" u="none" strike="noStrike" cap="none">
                <a:solidFill>
                  <a:schemeClr val="dk1"/>
                </a:solidFill>
                <a:latin typeface="Trebuchet MS"/>
                <a:ea typeface="Trebuchet MS"/>
                <a:cs typeface="Trebuchet MS"/>
                <a:sym typeface="Trebuchet MS"/>
              </a:endParaRPr>
            </a:p>
          </p:txBody>
        </p:sp>
        <p:sp>
          <p:nvSpPr>
            <p:cNvPr id="713" name="Google Shape;713;p57"/>
            <p:cNvSpPr/>
            <p:nvPr/>
          </p:nvSpPr>
          <p:spPr>
            <a:xfrm>
              <a:off x="1108049" y="787938"/>
              <a:ext cx="1638052" cy="1280803"/>
            </a:xfrm>
            <a:prstGeom prst="roundRect">
              <a:avLst>
                <a:gd name="adj" fmla="val 5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7"/>
            <p:cNvSpPr txBox="1"/>
            <p:nvPr/>
          </p:nvSpPr>
          <p:spPr>
            <a:xfrm rot="-5400000">
              <a:off x="746725" y="1149262"/>
              <a:ext cx="1050259" cy="327610"/>
            </a:xfrm>
            <a:prstGeom prst="rect">
              <a:avLst/>
            </a:prstGeom>
            <a:noFill/>
            <a:ln>
              <a:noFill/>
            </a:ln>
          </p:spPr>
          <p:txBody>
            <a:bodyPr spcFirstLastPara="1" wrap="square" lIns="0" tIns="65150" rIns="84450" bIns="0" anchor="t" anchorCtr="0">
              <a:noAutofit/>
            </a:bodyPr>
            <a:lstStyle/>
            <a:p>
              <a:pPr marL="0" marR="0" lvl="0" indent="0" algn="r" rtl="0">
                <a:lnSpc>
                  <a:spcPct val="90000"/>
                </a:lnSpc>
                <a:spcBef>
                  <a:spcPts val="0"/>
                </a:spcBef>
                <a:spcAft>
                  <a:spcPts val="0"/>
                </a:spcAft>
                <a:buClr>
                  <a:srgbClr val="000000"/>
                </a:buClr>
                <a:buSzPts val="1900"/>
                <a:buFont typeface="Arial"/>
                <a:buNone/>
              </a:pPr>
              <a:endParaRPr sz="1900" b="0" i="0" u="none" strike="noStrike" cap="none">
                <a:solidFill>
                  <a:schemeClr val="lt1"/>
                </a:solidFill>
                <a:latin typeface="Arial"/>
                <a:ea typeface="Arial"/>
                <a:cs typeface="Arial"/>
                <a:sym typeface="Arial"/>
              </a:endParaRPr>
            </a:p>
          </p:txBody>
        </p:sp>
        <p:sp>
          <p:nvSpPr>
            <p:cNvPr id="715" name="Google Shape;715;p57"/>
            <p:cNvSpPr/>
            <p:nvPr/>
          </p:nvSpPr>
          <p:spPr>
            <a:xfrm rot="5400000">
              <a:off x="1019224" y="1806442"/>
              <a:ext cx="188323" cy="160100"/>
            </a:xfrm>
            <a:prstGeom prst="flowChartExtra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7"/>
            <p:cNvSpPr/>
            <p:nvPr/>
          </p:nvSpPr>
          <p:spPr>
            <a:xfrm>
              <a:off x="1394283" y="787938"/>
              <a:ext cx="1220348" cy="1280803"/>
            </a:xfrm>
            <a:prstGeom prst="rect">
              <a:avLst/>
            </a:prstGeom>
            <a:no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7"/>
            <p:cNvSpPr txBox="1"/>
            <p:nvPr/>
          </p:nvSpPr>
          <p:spPr>
            <a:xfrm>
              <a:off x="1394283" y="787938"/>
              <a:ext cx="1220348" cy="1280803"/>
            </a:xfrm>
            <a:prstGeom prst="rect">
              <a:avLst/>
            </a:prstGeom>
            <a:noFill/>
            <a:ln>
              <a:noFill/>
            </a:ln>
          </p:spPr>
          <p:txBody>
            <a:bodyPr spcFirstLastPara="1" wrap="square" lIns="0" tIns="6170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Trebuchet MS"/>
                  <a:ea typeface="Trebuchet MS"/>
                  <a:cs typeface="Trebuchet MS"/>
                  <a:sym typeface="Trebuchet MS"/>
                </a:rPr>
                <a:t>Price of gasoline &gt;50$/ liter</a:t>
              </a:r>
              <a:endParaRPr/>
            </a:p>
          </p:txBody>
        </p:sp>
        <p:sp>
          <p:nvSpPr>
            <p:cNvPr id="718" name="Google Shape;718;p57"/>
            <p:cNvSpPr/>
            <p:nvPr/>
          </p:nvSpPr>
          <p:spPr>
            <a:xfrm>
              <a:off x="2783458" y="787938"/>
              <a:ext cx="1067336" cy="1280803"/>
            </a:xfrm>
            <a:prstGeom prst="roundRect">
              <a:avLst>
                <a:gd name="adj" fmla="val 5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7"/>
            <p:cNvSpPr txBox="1"/>
            <p:nvPr/>
          </p:nvSpPr>
          <p:spPr>
            <a:xfrm rot="-5400000">
              <a:off x="2365062" y="1206334"/>
              <a:ext cx="1050259" cy="213467"/>
            </a:xfrm>
            <a:prstGeom prst="rect">
              <a:avLst/>
            </a:prstGeom>
            <a:noFill/>
            <a:ln>
              <a:noFill/>
            </a:ln>
          </p:spPr>
          <p:txBody>
            <a:bodyPr spcFirstLastPara="1" wrap="square" lIns="0" tIns="41125" rIns="53325" bIns="0" anchor="t" anchorCtr="0">
              <a:noAutofit/>
            </a:bodyPr>
            <a:lstStyle/>
            <a:p>
              <a:pPr marL="0" marR="0" lvl="0" indent="0" algn="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20" name="Google Shape;720;p57"/>
            <p:cNvSpPr/>
            <p:nvPr/>
          </p:nvSpPr>
          <p:spPr>
            <a:xfrm rot="5400000">
              <a:off x="2694633" y="1806442"/>
              <a:ext cx="188323" cy="160100"/>
            </a:xfrm>
            <a:prstGeom prst="flowChartExtra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7"/>
            <p:cNvSpPr/>
            <p:nvPr/>
          </p:nvSpPr>
          <p:spPr>
            <a:xfrm>
              <a:off x="2996925" y="787938"/>
              <a:ext cx="795165" cy="1280803"/>
            </a:xfrm>
            <a:prstGeom prst="rect">
              <a:avLst/>
            </a:prstGeom>
            <a:no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7"/>
            <p:cNvSpPr txBox="1"/>
            <p:nvPr/>
          </p:nvSpPr>
          <p:spPr>
            <a:xfrm>
              <a:off x="2996925" y="787938"/>
              <a:ext cx="795165" cy="1280803"/>
            </a:xfrm>
            <a:prstGeom prst="rect">
              <a:avLst/>
            </a:prstGeom>
            <a:noFill/>
            <a:ln>
              <a:noFill/>
            </a:ln>
          </p:spPr>
          <p:txBody>
            <a:bodyPr spcFirstLastPara="1" wrap="square" lIns="0" tIns="6170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Trebuchet MS"/>
                  <a:ea typeface="Trebuchet MS"/>
                  <a:cs typeface="Trebuchet MS"/>
                  <a:sym typeface="Trebuchet MS"/>
                </a:rPr>
                <a:t>Condi-tion 3 …</a:t>
              </a:r>
              <a:endParaRPr sz="1800" b="0" i="0" u="none" strike="noStrike" cap="none">
                <a:solidFill>
                  <a:srgbClr val="000000"/>
                </a:solidFill>
                <a:latin typeface="Trebuchet MS"/>
                <a:ea typeface="Trebuchet MS"/>
                <a:cs typeface="Trebuchet MS"/>
                <a:sym typeface="Trebuchet MS"/>
              </a:endParaRPr>
            </a:p>
          </p:txBody>
        </p:sp>
        <p:sp>
          <p:nvSpPr>
            <p:cNvPr id="723" name="Google Shape;723;p57"/>
            <p:cNvSpPr/>
            <p:nvPr/>
          </p:nvSpPr>
          <p:spPr>
            <a:xfrm>
              <a:off x="3888151" y="787938"/>
              <a:ext cx="1067336" cy="1280803"/>
            </a:xfrm>
            <a:prstGeom prst="roundRect">
              <a:avLst>
                <a:gd name="adj" fmla="val 5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7"/>
            <p:cNvSpPr txBox="1"/>
            <p:nvPr/>
          </p:nvSpPr>
          <p:spPr>
            <a:xfrm rot="-5400000">
              <a:off x="3469755" y="1206334"/>
              <a:ext cx="1050259" cy="213467"/>
            </a:xfrm>
            <a:prstGeom prst="rect">
              <a:avLst/>
            </a:prstGeom>
            <a:noFill/>
            <a:ln>
              <a:noFill/>
            </a:ln>
          </p:spPr>
          <p:txBody>
            <a:bodyPr spcFirstLastPara="1" wrap="square" lIns="0" tIns="41125" rIns="53325" bIns="0" anchor="t" anchorCtr="0">
              <a:noAutofit/>
            </a:bodyPr>
            <a:lstStyle/>
            <a:p>
              <a:pPr marL="0" marR="0" lvl="0" indent="0" algn="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25" name="Google Shape;725;p57"/>
            <p:cNvSpPr/>
            <p:nvPr/>
          </p:nvSpPr>
          <p:spPr>
            <a:xfrm rot="5400000">
              <a:off x="3799326" y="1806442"/>
              <a:ext cx="188323" cy="160100"/>
            </a:xfrm>
            <a:prstGeom prst="flowChartExtra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7"/>
            <p:cNvSpPr/>
            <p:nvPr/>
          </p:nvSpPr>
          <p:spPr>
            <a:xfrm>
              <a:off x="4101619" y="787938"/>
              <a:ext cx="795165" cy="1280803"/>
            </a:xfrm>
            <a:prstGeom prst="rect">
              <a:avLst/>
            </a:prstGeom>
            <a:no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7"/>
            <p:cNvSpPr txBox="1"/>
            <p:nvPr/>
          </p:nvSpPr>
          <p:spPr>
            <a:xfrm>
              <a:off x="4101619" y="787938"/>
              <a:ext cx="795165" cy="1280803"/>
            </a:xfrm>
            <a:prstGeom prst="rect">
              <a:avLst/>
            </a:prstGeom>
            <a:noFill/>
            <a:ln>
              <a:noFill/>
            </a:ln>
          </p:spPr>
          <p:txBody>
            <a:bodyPr spcFirstLastPara="1" wrap="square" lIns="0" tIns="6170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Trebuchet MS"/>
                  <a:ea typeface="Trebuchet MS"/>
                  <a:cs typeface="Trebuchet MS"/>
                  <a:sym typeface="Trebuchet MS"/>
                </a:rPr>
                <a:t>Condi-tion 4 …</a:t>
              </a:r>
              <a:endParaRPr sz="1800" b="0" i="0" u="none" strike="noStrike" cap="none">
                <a:solidFill>
                  <a:srgbClr val="000000"/>
                </a:solidFill>
                <a:latin typeface="Trebuchet MS"/>
                <a:ea typeface="Trebuchet MS"/>
                <a:cs typeface="Trebuchet MS"/>
                <a:sym typeface="Trebuchet MS"/>
              </a:endParaRPr>
            </a:p>
          </p:txBody>
        </p:sp>
        <p:sp>
          <p:nvSpPr>
            <p:cNvPr id="728" name="Google Shape;728;p57"/>
            <p:cNvSpPr/>
            <p:nvPr/>
          </p:nvSpPr>
          <p:spPr>
            <a:xfrm>
              <a:off x="4992845" y="787938"/>
              <a:ext cx="1067336" cy="1280803"/>
            </a:xfrm>
            <a:prstGeom prst="roundRect">
              <a:avLst>
                <a:gd name="adj" fmla="val 5000"/>
              </a:avLst>
            </a:prstGeom>
            <a:solidFill>
              <a:schemeClr val="accent5"/>
            </a:solidFill>
            <a:ln w="38100" cap="flat" cmpd="sng">
              <a:solidFill>
                <a:schemeClr val="lt1"/>
              </a:solidFill>
              <a:prstDash val="solid"/>
              <a:round/>
              <a:headEnd type="none" w="sm" len="sm"/>
              <a:tailEnd type="none" w="sm" len="sm"/>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7"/>
            <p:cNvSpPr txBox="1"/>
            <p:nvPr/>
          </p:nvSpPr>
          <p:spPr>
            <a:xfrm rot="-5400000">
              <a:off x="4574449" y="1206334"/>
              <a:ext cx="1050259" cy="213467"/>
            </a:xfrm>
            <a:prstGeom prst="rect">
              <a:avLst/>
            </a:prstGeom>
            <a:noFill/>
            <a:ln>
              <a:noFill/>
            </a:ln>
          </p:spPr>
          <p:txBody>
            <a:bodyPr spcFirstLastPara="1" wrap="square" lIns="0" tIns="41125" rIns="53325" bIns="0" anchor="t" anchorCtr="0">
              <a:noAutofit/>
            </a:bodyPr>
            <a:lstStyle/>
            <a:p>
              <a:pPr marL="0" marR="0" lvl="0" indent="0" algn="r" rtl="0">
                <a:lnSpc>
                  <a:spcPct val="9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p:txBody>
        </p:sp>
        <p:sp>
          <p:nvSpPr>
            <p:cNvPr id="730" name="Google Shape;730;p57"/>
            <p:cNvSpPr/>
            <p:nvPr/>
          </p:nvSpPr>
          <p:spPr>
            <a:xfrm rot="5400000">
              <a:off x="4904020" y="1806442"/>
              <a:ext cx="188323" cy="160100"/>
            </a:xfrm>
            <a:prstGeom prst="flowChartExtract">
              <a:avLst/>
            </a:prstGeom>
            <a:solidFill>
              <a:schemeClr val="lt1"/>
            </a:solidFill>
            <a:ln w="25400"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7"/>
            <p:cNvSpPr/>
            <p:nvPr/>
          </p:nvSpPr>
          <p:spPr>
            <a:xfrm>
              <a:off x="5206312" y="787938"/>
              <a:ext cx="795165" cy="1280803"/>
            </a:xfrm>
            <a:prstGeom prst="rect">
              <a:avLst/>
            </a:prstGeom>
            <a:noFill/>
            <a:ln>
              <a:noFill/>
            </a:ln>
            <a:effectLst>
              <a:outerShdw blurRad="40000" dist="20000" dir="5400000" rotWithShape="0">
                <a:srgbClr val="000000">
                  <a:alpha val="37647"/>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7"/>
            <p:cNvSpPr txBox="1"/>
            <p:nvPr/>
          </p:nvSpPr>
          <p:spPr>
            <a:xfrm>
              <a:off x="5206312" y="787938"/>
              <a:ext cx="795165" cy="1280803"/>
            </a:xfrm>
            <a:prstGeom prst="rect">
              <a:avLst/>
            </a:prstGeom>
            <a:noFill/>
            <a:ln>
              <a:noFill/>
            </a:ln>
          </p:spPr>
          <p:txBody>
            <a:bodyPr spcFirstLastPara="1" wrap="square" lIns="0" tIns="61700" rIns="0" bIns="0" anchor="t" anchorCtr="0">
              <a:noAutofit/>
            </a:bodyPr>
            <a:lstStyle/>
            <a:p>
              <a:pPr marL="0" marR="0" lvl="0" indent="0" algn="l" rtl="0">
                <a:lnSpc>
                  <a:spcPct val="90000"/>
                </a:lnSpc>
                <a:spcBef>
                  <a:spcPts val="0"/>
                </a:spcBef>
                <a:spcAft>
                  <a:spcPts val="0"/>
                </a:spcAft>
                <a:buClr>
                  <a:srgbClr val="000000"/>
                </a:buClr>
                <a:buSzPts val="1800"/>
                <a:buFont typeface="Arial"/>
                <a:buNone/>
              </a:pPr>
              <a:r>
                <a:rPr lang="en-US" sz="1800" b="0" i="0" u="none" strike="noStrike" cap="none">
                  <a:solidFill>
                    <a:srgbClr val="000000"/>
                  </a:solidFill>
                  <a:latin typeface="Trebuchet MS"/>
                  <a:ea typeface="Trebuchet MS"/>
                  <a:cs typeface="Trebuchet MS"/>
                  <a:sym typeface="Trebuchet MS"/>
                </a:rPr>
                <a:t>Condi-tion X …</a:t>
              </a:r>
              <a:endParaRPr sz="1800" b="0" i="0" u="none" strike="noStrike" cap="none">
                <a:solidFill>
                  <a:srgbClr val="000000"/>
                </a:solidFill>
                <a:latin typeface="Trebuchet MS"/>
                <a:ea typeface="Trebuchet MS"/>
                <a:cs typeface="Trebuchet MS"/>
                <a:sym typeface="Trebuchet MS"/>
              </a:endParaRPr>
            </a:p>
          </p:txBody>
        </p:sp>
      </p:grpSp>
      <p:sp>
        <p:nvSpPr>
          <p:cNvPr id="733" name="Google Shape;733;p57"/>
          <p:cNvSpPr/>
          <p:nvPr/>
        </p:nvSpPr>
        <p:spPr>
          <a:xfrm rot="5400000">
            <a:off x="7559292" y="1263876"/>
            <a:ext cx="534772" cy="4557945"/>
          </a:xfrm>
          <a:prstGeom prst="curvedRightArrow">
            <a:avLst>
              <a:gd name="adj1" fmla="val 25000"/>
              <a:gd name="adj2" fmla="val 50000"/>
              <a:gd name="adj3" fmla="val 25000"/>
            </a:avLst>
          </a:prstGeom>
          <a:solidFill>
            <a:srgbClr val="FF0000"/>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0000"/>
              </a:solidFill>
              <a:latin typeface="Arial"/>
              <a:ea typeface="Arial"/>
              <a:cs typeface="Arial"/>
              <a:sym typeface="Arial"/>
            </a:endParaRPr>
          </a:p>
        </p:txBody>
      </p:sp>
      <p:sp>
        <p:nvSpPr>
          <p:cNvPr id="734" name="Google Shape;734;p57"/>
          <p:cNvSpPr txBox="1"/>
          <p:nvPr/>
        </p:nvSpPr>
        <p:spPr>
          <a:xfrm>
            <a:off x="7603029" y="2824249"/>
            <a:ext cx="1102857" cy="400110"/>
          </a:xfrm>
          <a:prstGeom prst="rect">
            <a:avLst/>
          </a:prstGeom>
          <a:noFill/>
          <a:ln>
            <a:noFill/>
          </a:ln>
        </p:spPr>
        <p:txBody>
          <a:bodyPr spcFirstLastPara="1" wrap="square" lIns="91425" tIns="45700" rIns="91425" bIns="45700" anchor="t" anchorCtr="0">
            <a:spAutoFit/>
          </a:bodyPr>
          <a:lstStyle/>
          <a:p>
            <a:pPr marL="0" marR="0" lvl="1" indent="0" algn="l" rtl="0">
              <a:lnSpc>
                <a:spcPct val="100000"/>
              </a:lnSpc>
              <a:spcBef>
                <a:spcPts val="0"/>
              </a:spcBef>
              <a:spcAft>
                <a:spcPts val="0"/>
              </a:spcAft>
              <a:buNone/>
            </a:pPr>
            <a:r>
              <a:rPr lang="en-US" sz="2000" b="0" i="0" u="none" strike="noStrike" cap="none">
                <a:solidFill>
                  <a:srgbClr val="FF0000"/>
                </a:solidFill>
                <a:latin typeface="Trebuchet MS"/>
                <a:ea typeface="Trebuchet MS"/>
                <a:cs typeface="Trebuchet MS"/>
                <a:sym typeface="Trebuchet MS"/>
              </a:rPr>
              <a:t>If yes</a:t>
            </a:r>
            <a:endParaRPr sz="2000" b="0" i="0" u="none" strike="noStrike" cap="none">
              <a:solidFill>
                <a:srgbClr val="FF0000"/>
              </a:solidFill>
              <a:latin typeface="Trebuchet MS"/>
              <a:ea typeface="Trebuchet MS"/>
              <a:cs typeface="Trebuchet MS"/>
              <a:sym typeface="Trebuchet MS"/>
            </a:endParaRPr>
          </a:p>
        </p:txBody>
      </p:sp>
      <p:sp>
        <p:nvSpPr>
          <p:cNvPr id="735" name="Google Shape;735;p57"/>
          <p:cNvSpPr/>
          <p:nvPr/>
        </p:nvSpPr>
        <p:spPr>
          <a:xfrm>
            <a:off x="9874224" y="6550223"/>
            <a:ext cx="227037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Scorechain</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40"/>
        <p:cNvGrpSpPr/>
        <p:nvPr/>
      </p:nvGrpSpPr>
      <p:grpSpPr>
        <a:xfrm>
          <a:off x="0" y="0"/>
          <a:ext cx="0" cy="0"/>
          <a:chOff x="0" y="0"/>
          <a:chExt cx="0" cy="0"/>
        </a:xfrm>
      </p:grpSpPr>
      <p:sp>
        <p:nvSpPr>
          <p:cNvPr id="741" name="Google Shape;741;p58"/>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K2</a:t>
            </a:r>
            <a:endParaRPr sz="3600" b="1" i="0" u="none" strike="noStrike" cap="none">
              <a:solidFill>
                <a:srgbClr val="000000"/>
              </a:solidFill>
              <a:latin typeface="Trebuchet MS"/>
              <a:ea typeface="Trebuchet MS"/>
              <a:cs typeface="Trebuchet MS"/>
              <a:sym typeface="Trebuchet MS"/>
            </a:endParaRPr>
          </a:p>
        </p:txBody>
      </p:sp>
      <p:sp>
        <p:nvSpPr>
          <p:cNvPr id="742" name="Google Shape;742;p58"/>
          <p:cNvSpPr/>
          <p:nvPr/>
        </p:nvSpPr>
        <p:spPr>
          <a:xfrm>
            <a:off x="900934" y="2092766"/>
            <a:ext cx="836615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43" name="Google Shape;743;p58"/>
          <p:cNvCxnSpPr/>
          <p:nvPr/>
        </p:nvCxnSpPr>
        <p:spPr>
          <a:xfrm>
            <a:off x="878189" y="1629141"/>
            <a:ext cx="22745" cy="978327"/>
          </a:xfrm>
          <a:prstGeom prst="straightConnector1">
            <a:avLst/>
          </a:prstGeom>
          <a:noFill/>
          <a:ln w="50800" cap="flat" cmpd="sng">
            <a:solidFill>
              <a:schemeClr val="accent1"/>
            </a:solidFill>
            <a:prstDash val="solid"/>
            <a:round/>
            <a:headEnd type="none" w="sm" len="sm"/>
            <a:tailEnd type="none" w="sm" len="sm"/>
          </a:ln>
        </p:spPr>
      </p:cxnSp>
      <p:cxnSp>
        <p:nvCxnSpPr>
          <p:cNvPr id="744" name="Google Shape;744;p58"/>
          <p:cNvCxnSpPr/>
          <p:nvPr/>
        </p:nvCxnSpPr>
        <p:spPr>
          <a:xfrm>
            <a:off x="438804" y="1622620"/>
            <a:ext cx="8828286" cy="0"/>
          </a:xfrm>
          <a:prstGeom prst="straightConnector1">
            <a:avLst/>
          </a:prstGeom>
          <a:noFill/>
          <a:ln w="50800" cap="flat" cmpd="sng">
            <a:solidFill>
              <a:srgbClr val="133D6C"/>
            </a:solidFill>
            <a:prstDash val="solid"/>
            <a:round/>
            <a:headEnd type="none" w="sm" len="sm"/>
            <a:tailEnd type="none" w="sm" len="sm"/>
          </a:ln>
        </p:spPr>
      </p:cxnSp>
      <p:sp>
        <p:nvSpPr>
          <p:cNvPr id="745" name="Google Shape;745;p58"/>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Smart contract theory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Smart Contract Theory and architecture </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1" i="0" u="none" strike="noStrike" cap="none">
                <a:solidFill>
                  <a:srgbClr val="0C0C0C"/>
                </a:solidFill>
                <a:latin typeface="Trebuchet MS"/>
                <a:ea typeface="Trebuchet MS"/>
                <a:cs typeface="Trebuchet MS"/>
                <a:sym typeface="Trebuchet MS"/>
              </a:rPr>
              <a:t>Architectures and decentralized autonomous systems </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Smart contract application</a:t>
            </a:r>
            <a:endParaRPr/>
          </a:p>
          <a:p>
            <a:pPr marL="800100" marR="0" lvl="1" indent="-342900" algn="l" rtl="0">
              <a:lnSpc>
                <a:spcPct val="115000"/>
              </a:lnSpc>
              <a:spcBef>
                <a:spcPts val="4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Existing blockchain applications, related structures and architectures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7"/>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126" name="Google Shape;126;p7"/>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Blockchain – What is it?</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Aka DLT (Distributed Ledger Technology) - rudimentary shared accounting system</a:t>
            </a:r>
            <a:endParaRPr/>
          </a:p>
          <a:p>
            <a:pPr marL="457200" marR="0" lvl="1" indent="0" algn="l" rtl="0">
              <a:lnSpc>
                <a:spcPct val="100000"/>
              </a:lnSpc>
              <a:spcBef>
                <a:spcPts val="600"/>
              </a:spcBef>
              <a:spcAft>
                <a:spcPts val="0"/>
              </a:spcAft>
              <a:buNone/>
            </a:pP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Technologically, it is :</a:t>
            </a:r>
            <a:endParaRPr/>
          </a:p>
        </p:txBody>
      </p:sp>
      <p:sp>
        <p:nvSpPr>
          <p:cNvPr id="127" name="Google Shape;127;p7"/>
          <p:cNvSpPr txBox="1"/>
          <p:nvPr/>
        </p:nvSpPr>
        <p:spPr>
          <a:xfrm>
            <a:off x="1241350" y="3572654"/>
            <a:ext cx="6536569" cy="2228540"/>
          </a:xfrm>
          <a:prstGeom prst="rect">
            <a:avLst/>
          </a:prstGeom>
          <a:noFill/>
          <a:ln>
            <a:noFill/>
          </a:ln>
        </p:spPr>
        <p:txBody>
          <a:bodyPr spcFirstLastPara="1" wrap="square" lIns="91425" tIns="91425" rIns="91425" bIns="91425" anchor="t" anchorCtr="0">
            <a:noAutofit/>
          </a:bodyPr>
          <a:lstStyle/>
          <a:p>
            <a:pPr marL="374650" marR="0" lvl="0" indent="-285750" algn="l" rtl="0">
              <a:lnSpc>
                <a:spcPct val="100000"/>
              </a:lnSpc>
              <a:spcBef>
                <a:spcPts val="300"/>
              </a:spcBef>
              <a:spcAft>
                <a:spcPts val="0"/>
              </a:spcAft>
              <a:buClr>
                <a:srgbClr val="595959"/>
              </a:buClr>
              <a:buSzPts val="2200"/>
              <a:buFont typeface="Arial"/>
              <a:buChar char="•"/>
            </a:pPr>
            <a:r>
              <a:rPr lang="en-US" sz="2000" b="0" i="0" u="none" strike="noStrike" cap="none">
                <a:solidFill>
                  <a:srgbClr val="000000"/>
                </a:solidFill>
                <a:latin typeface="Arial"/>
                <a:ea typeface="Arial"/>
                <a:cs typeface="Arial"/>
                <a:sym typeface="Arial"/>
              </a:rPr>
              <a:t>Distributed database – public ledger (you can insert, select data, but </a:t>
            </a:r>
            <a:r>
              <a:rPr lang="en-US" sz="2000" b="1" i="0" u="none" strike="noStrike" cap="none">
                <a:solidFill>
                  <a:srgbClr val="000000"/>
                </a:solidFill>
                <a:latin typeface="Arial"/>
                <a:ea typeface="Arial"/>
                <a:cs typeface="Arial"/>
                <a:sym typeface="Arial"/>
              </a:rPr>
              <a:t>can’t</a:t>
            </a:r>
            <a:r>
              <a:rPr lang="en-US" sz="2000" b="0" i="0" u="none" strike="noStrike" cap="none">
                <a:solidFill>
                  <a:srgbClr val="000000"/>
                </a:solidFill>
                <a:latin typeface="Arial"/>
                <a:ea typeface="Arial"/>
                <a:cs typeface="Arial"/>
                <a:sym typeface="Arial"/>
              </a:rPr>
              <a:t> update or delete data.</a:t>
            </a:r>
            <a:endParaRPr/>
          </a:p>
          <a:p>
            <a:pPr marL="374650" marR="0" lvl="0" indent="-285750" algn="l" rtl="0">
              <a:lnSpc>
                <a:spcPct val="100000"/>
              </a:lnSpc>
              <a:spcBef>
                <a:spcPts val="600"/>
              </a:spcBef>
              <a:spcAft>
                <a:spcPts val="0"/>
              </a:spcAft>
              <a:buClr>
                <a:srgbClr val="595959"/>
              </a:buClr>
              <a:buSzPts val="2200"/>
              <a:buFont typeface="Arial"/>
              <a:buChar char="•"/>
            </a:pPr>
            <a:r>
              <a:rPr lang="en-US" sz="2000" b="0" i="0" u="none" strike="noStrike" cap="none">
                <a:solidFill>
                  <a:srgbClr val="000000"/>
                </a:solidFill>
                <a:latin typeface="Arial"/>
                <a:ea typeface="Arial"/>
                <a:cs typeface="Arial"/>
                <a:sym typeface="Arial"/>
              </a:rPr>
              <a:t>Distributed computer – execute digital contracts</a:t>
            </a:r>
            <a:endParaRPr/>
          </a:p>
          <a:p>
            <a:pPr marL="374650" marR="0" lvl="0" indent="-285750" algn="l" rtl="0">
              <a:lnSpc>
                <a:spcPct val="100000"/>
              </a:lnSpc>
              <a:spcBef>
                <a:spcPts val="600"/>
              </a:spcBef>
              <a:spcAft>
                <a:spcPts val="300"/>
              </a:spcAft>
              <a:buClr>
                <a:srgbClr val="595959"/>
              </a:buClr>
              <a:buSzPts val="2200"/>
              <a:buFont typeface="Arial"/>
              <a:buChar char="•"/>
            </a:pPr>
            <a:r>
              <a:rPr lang="en-US" sz="2000" b="0" i="0" u="none" strike="noStrike" cap="none">
                <a:solidFill>
                  <a:srgbClr val="000000"/>
                </a:solidFill>
                <a:latin typeface="Arial"/>
                <a:ea typeface="Arial"/>
                <a:cs typeface="Arial"/>
                <a:sym typeface="Arial"/>
              </a:rPr>
              <a:t>Based on </a:t>
            </a:r>
            <a:r>
              <a:rPr lang="en-US" sz="2000" b="1" i="0" u="none" strike="noStrike" cap="none">
                <a:solidFill>
                  <a:srgbClr val="000000"/>
                </a:solidFill>
                <a:latin typeface="Arial"/>
                <a:ea typeface="Arial"/>
                <a:cs typeface="Arial"/>
                <a:sym typeface="Arial"/>
              </a:rPr>
              <a:t>p2p</a:t>
            </a:r>
            <a:r>
              <a:rPr lang="en-US" sz="2000" b="0" i="0" u="none" strike="noStrike" cap="none">
                <a:solidFill>
                  <a:srgbClr val="000000"/>
                </a:solidFill>
                <a:latin typeface="Arial"/>
                <a:ea typeface="Arial"/>
                <a:cs typeface="Arial"/>
                <a:sym typeface="Arial"/>
              </a:rPr>
              <a:t> (peer-to-peer) technology, cryptology and API</a:t>
            </a:r>
            <a:endParaRPr/>
          </a:p>
        </p:txBody>
      </p:sp>
      <p:pic>
        <p:nvPicPr>
          <p:cNvPr id="128" name="Google Shape;128;p7" descr="blockchain_shared_ledger.png"/>
          <p:cNvPicPr preferRelativeResize="0"/>
          <p:nvPr/>
        </p:nvPicPr>
        <p:blipFill rotWithShape="1">
          <a:blip r:embed="rId3">
            <a:alphaModFix/>
          </a:blip>
          <a:srcRect/>
          <a:stretch/>
        </p:blipFill>
        <p:spPr>
          <a:xfrm>
            <a:off x="6480874" y="3572654"/>
            <a:ext cx="5352537" cy="3345336"/>
          </a:xfrm>
          <a:prstGeom prst="rect">
            <a:avLst/>
          </a:prstGeom>
          <a:noFill/>
          <a:ln>
            <a:noFill/>
          </a:ln>
        </p:spPr>
      </p:pic>
      <p:sp>
        <p:nvSpPr>
          <p:cNvPr id="129" name="Google Shape;129;p7"/>
          <p:cNvSpPr/>
          <p:nvPr/>
        </p:nvSpPr>
        <p:spPr>
          <a:xfrm>
            <a:off x="3570941" y="6559033"/>
            <a:ext cx="8725648"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Image source: https://www.ibm.com/blockchain/assets/images/landing/blockchain_shared_ledger.png</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50"/>
        <p:cNvGrpSpPr/>
        <p:nvPr/>
      </p:nvGrpSpPr>
      <p:grpSpPr>
        <a:xfrm>
          <a:off x="0" y="0"/>
          <a:ext cx="0" cy="0"/>
          <a:chOff x="0" y="0"/>
          <a:chExt cx="0" cy="0"/>
        </a:xfrm>
      </p:grpSpPr>
      <p:sp>
        <p:nvSpPr>
          <p:cNvPr id="751" name="Google Shape;751;p59"/>
          <p:cNvSpPr txBox="1"/>
          <p:nvPr/>
        </p:nvSpPr>
        <p:spPr>
          <a:xfrm>
            <a:off x="324749" y="299275"/>
            <a:ext cx="11748717"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Architectures and decentralized autonomous systems </a:t>
            </a:r>
            <a:endParaRPr/>
          </a:p>
        </p:txBody>
      </p:sp>
      <p:sp>
        <p:nvSpPr>
          <p:cNvPr id="752" name="Google Shape;752;p59"/>
          <p:cNvSpPr txBox="1"/>
          <p:nvPr/>
        </p:nvSpPr>
        <p:spPr>
          <a:xfrm>
            <a:off x="498764" y="1609670"/>
            <a:ext cx="8804535" cy="4490043"/>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DAO (</a:t>
            </a:r>
            <a:r>
              <a:rPr lang="en-US" sz="2400" b="0" i="0" u="none" strike="noStrike" cap="none">
                <a:solidFill>
                  <a:srgbClr val="000000"/>
                </a:solidFill>
                <a:latin typeface="Trebuchet MS"/>
                <a:ea typeface="Trebuchet MS"/>
                <a:cs typeface="Trebuchet MS"/>
                <a:sym typeface="Trebuchet MS"/>
              </a:rPr>
              <a:t>Decentralized Autonomous Organization</a:t>
            </a:r>
            <a:r>
              <a:rPr lang="en-US" sz="2400" b="1" i="0" u="none" strike="noStrike" cap="none">
                <a:solidFill>
                  <a:schemeClr val="dk1"/>
                </a:solidFill>
                <a:latin typeface="Trebuchet MS"/>
                <a:ea typeface="Trebuchet MS"/>
                <a:cs typeface="Trebuchet MS"/>
                <a:sym typeface="Trebuchet MS"/>
              </a:rPr>
              <a:t>)</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An organization represented by rules encoded as a computer program, which is transparent, controlled by shareholders and not influenced by a central government. </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It's notionally like the example for getting funds for a small conference, except that it includes much more. Members buy shares in the DAO and can vote on things according to the number of shares they have. The dreamers have the idea they'll replace Democracy and run entire countries this way.</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The DAO was the largest crowdfunding in history, having raised over $150m from more than 11,000 enthusiastic members. (ICO)</a:t>
            </a:r>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A DAO’s financial transaction record and program rules are maintained on a blockchain. </a:t>
            </a:r>
            <a:endParaRPr/>
          </a:p>
        </p:txBody>
      </p:sp>
      <p:sp>
        <p:nvSpPr>
          <p:cNvPr id="753" name="Google Shape;753;p59"/>
          <p:cNvSpPr/>
          <p:nvPr/>
        </p:nvSpPr>
        <p:spPr>
          <a:xfrm>
            <a:off x="4631768" y="6155880"/>
            <a:ext cx="744169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https://blog.erratasec.com/2016/06/etheriumdao-hack-similfied.html#.XHbF3VNKhPN</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https://medium.com/@nasirhm/understanding-the-dao-attack-9328a230243</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58"/>
        <p:cNvGrpSpPr/>
        <p:nvPr/>
      </p:nvGrpSpPr>
      <p:grpSpPr>
        <a:xfrm>
          <a:off x="0" y="0"/>
          <a:ext cx="0" cy="0"/>
          <a:chOff x="0" y="0"/>
          <a:chExt cx="0" cy="0"/>
        </a:xfrm>
      </p:grpSpPr>
      <p:sp>
        <p:nvSpPr>
          <p:cNvPr id="759" name="Google Shape;759;p60"/>
          <p:cNvSpPr/>
          <p:nvPr/>
        </p:nvSpPr>
        <p:spPr>
          <a:xfrm>
            <a:off x="415053" y="2573344"/>
            <a:ext cx="8828286" cy="514702"/>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60" name="Google Shape;760;p60"/>
          <p:cNvCxnSpPr/>
          <p:nvPr/>
        </p:nvCxnSpPr>
        <p:spPr>
          <a:xfrm>
            <a:off x="886951" y="3088046"/>
            <a:ext cx="0" cy="755821"/>
          </a:xfrm>
          <a:prstGeom prst="straightConnector1">
            <a:avLst/>
          </a:prstGeom>
          <a:noFill/>
          <a:ln w="50800" cap="flat" cmpd="sng">
            <a:solidFill>
              <a:schemeClr val="accent1"/>
            </a:solidFill>
            <a:prstDash val="solid"/>
            <a:round/>
            <a:headEnd type="none" w="sm" len="sm"/>
            <a:tailEnd type="none" w="sm" len="sm"/>
          </a:ln>
        </p:spPr>
      </p:cxnSp>
      <p:sp>
        <p:nvSpPr>
          <p:cNvPr id="761" name="Google Shape;761;p60"/>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K2</a:t>
            </a:r>
            <a:endParaRPr sz="3600" b="1" i="0" u="none" strike="noStrike" cap="none">
              <a:solidFill>
                <a:srgbClr val="000000"/>
              </a:solidFill>
              <a:latin typeface="Trebuchet MS"/>
              <a:ea typeface="Trebuchet MS"/>
              <a:cs typeface="Trebuchet MS"/>
              <a:sym typeface="Trebuchet MS"/>
            </a:endParaRPr>
          </a:p>
        </p:txBody>
      </p:sp>
      <p:sp>
        <p:nvSpPr>
          <p:cNvPr id="762" name="Google Shape;762;p60"/>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rgbClr val="BFBFBF"/>
                </a:solidFill>
                <a:latin typeface="Trebuchet MS"/>
                <a:ea typeface="Trebuchet MS"/>
                <a:cs typeface="Trebuchet MS"/>
                <a:sym typeface="Trebuchet MS"/>
              </a:rPr>
              <a:t>Smart contract theory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Smart Contract Theory and architecture </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Architectures and decentralized autonomous systems </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1" i="0" u="none" strike="noStrike" cap="none">
                <a:solidFill>
                  <a:srgbClr val="0C0C0C"/>
                </a:solidFill>
                <a:latin typeface="Trebuchet MS"/>
                <a:ea typeface="Trebuchet MS"/>
                <a:cs typeface="Trebuchet MS"/>
                <a:sym typeface="Trebuchet MS"/>
              </a:rPr>
              <a:t>Smart contract application</a:t>
            </a:r>
            <a:endParaRPr/>
          </a:p>
          <a:p>
            <a:pPr marL="800100" marR="0" lvl="1" indent="-342900" algn="l" rtl="0">
              <a:lnSpc>
                <a:spcPct val="115000"/>
              </a:lnSpc>
              <a:spcBef>
                <a:spcPts val="400"/>
              </a:spcBef>
              <a:spcAft>
                <a:spcPts val="40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Existing blockchain applications, related structures and architectures</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61"/>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3600"/>
              <a:buFont typeface="Arial"/>
              <a:buNone/>
            </a:pPr>
            <a:r>
              <a:rPr lang="en-US" sz="3600" b="1" i="0" u="none" strike="noStrike" cap="none">
                <a:solidFill>
                  <a:srgbClr val="000000"/>
                </a:solidFill>
                <a:latin typeface="Trebuchet MS"/>
                <a:ea typeface="Trebuchet MS"/>
                <a:cs typeface="Trebuchet MS"/>
                <a:sym typeface="Trebuchet MS"/>
              </a:rPr>
              <a:t>Table of Contents K2</a:t>
            </a:r>
            <a:endParaRPr sz="3600" b="1" i="0" u="none" strike="noStrike" cap="none">
              <a:solidFill>
                <a:srgbClr val="000000"/>
              </a:solidFill>
              <a:latin typeface="Trebuchet MS"/>
              <a:ea typeface="Trebuchet MS"/>
              <a:cs typeface="Trebuchet MS"/>
              <a:sym typeface="Trebuchet MS"/>
            </a:endParaRPr>
          </a:p>
        </p:txBody>
      </p:sp>
      <p:sp>
        <p:nvSpPr>
          <p:cNvPr id="769" name="Google Shape;769;p61"/>
          <p:cNvSpPr/>
          <p:nvPr/>
        </p:nvSpPr>
        <p:spPr>
          <a:xfrm>
            <a:off x="877183" y="3048287"/>
            <a:ext cx="8366156" cy="1012383"/>
          </a:xfrm>
          <a:prstGeom prst="rect">
            <a:avLst/>
          </a:prstGeom>
          <a:solidFill>
            <a:srgbClr val="E1EAF3"/>
          </a:solidFill>
          <a:ln w="50800" cap="flat" cmpd="sng">
            <a:solidFill>
              <a:schemeClr val="accent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cxnSp>
        <p:nvCxnSpPr>
          <p:cNvPr id="770" name="Google Shape;770;p61"/>
          <p:cNvCxnSpPr/>
          <p:nvPr/>
        </p:nvCxnSpPr>
        <p:spPr>
          <a:xfrm>
            <a:off x="878189" y="3051543"/>
            <a:ext cx="0" cy="1009128"/>
          </a:xfrm>
          <a:prstGeom prst="straightConnector1">
            <a:avLst/>
          </a:prstGeom>
          <a:noFill/>
          <a:ln w="50800" cap="flat" cmpd="sng">
            <a:solidFill>
              <a:schemeClr val="accent1"/>
            </a:solidFill>
            <a:prstDash val="solid"/>
            <a:round/>
            <a:headEnd type="none" w="sm" len="sm"/>
            <a:tailEnd type="none" w="sm" len="sm"/>
          </a:ln>
        </p:spPr>
      </p:cxnSp>
      <p:cxnSp>
        <p:nvCxnSpPr>
          <p:cNvPr id="771" name="Google Shape;771;p61"/>
          <p:cNvCxnSpPr/>
          <p:nvPr/>
        </p:nvCxnSpPr>
        <p:spPr>
          <a:xfrm>
            <a:off x="438804" y="3045022"/>
            <a:ext cx="8828286" cy="0"/>
          </a:xfrm>
          <a:prstGeom prst="straightConnector1">
            <a:avLst/>
          </a:prstGeom>
          <a:noFill/>
          <a:ln w="50800" cap="flat" cmpd="sng">
            <a:solidFill>
              <a:srgbClr val="133D6C"/>
            </a:solidFill>
            <a:prstDash val="solid"/>
            <a:round/>
            <a:headEnd type="none" w="sm" len="sm"/>
            <a:tailEnd type="none" w="sm" len="sm"/>
          </a:ln>
        </p:spPr>
      </p:cxnSp>
      <p:sp>
        <p:nvSpPr>
          <p:cNvPr id="772" name="Google Shape;772;p61"/>
          <p:cNvSpPr txBox="1"/>
          <p:nvPr/>
        </p:nvSpPr>
        <p:spPr>
          <a:xfrm>
            <a:off x="438804" y="1152474"/>
            <a:ext cx="8804535" cy="4832689"/>
          </a:xfrm>
          <a:prstGeom prst="rect">
            <a:avLst/>
          </a:prstGeom>
          <a:noFill/>
          <a:ln>
            <a:noFill/>
          </a:ln>
        </p:spPr>
        <p:txBody>
          <a:bodyPr spcFirstLastPara="1" wrap="square" lIns="91425" tIns="91425" rIns="91425" bIns="91425" anchor="t" anchorCtr="0">
            <a:noAutofit/>
          </a:bodyPr>
          <a:lstStyle/>
          <a:p>
            <a:pPr marL="457200" marR="0" lvl="0" indent="-368300" algn="l" rtl="0">
              <a:lnSpc>
                <a:spcPct val="115000"/>
              </a:lnSpc>
              <a:spcBef>
                <a:spcPts val="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Smart contract theory </a:t>
            </a:r>
            <a:endParaRPr/>
          </a:p>
          <a:p>
            <a:pPr marL="800100" marR="0" lvl="1" indent="-342900" algn="l" rtl="0">
              <a:lnSpc>
                <a:spcPct val="114000"/>
              </a:lnSpc>
              <a:spcBef>
                <a:spcPts val="4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Smart Contract Theory and architecture </a:t>
            </a:r>
            <a:endParaRPr/>
          </a:p>
          <a:p>
            <a:pPr marL="800100" marR="0" lvl="1" indent="-342900" algn="l" rtl="0">
              <a:lnSpc>
                <a:spcPct val="114000"/>
              </a:lnSpc>
              <a:spcBef>
                <a:spcPts val="800"/>
              </a:spcBef>
              <a:spcAft>
                <a:spcPts val="0"/>
              </a:spcAft>
              <a:buClr>
                <a:schemeClr val="accent1"/>
              </a:buClr>
              <a:buSzPts val="1760"/>
              <a:buFont typeface="Arial"/>
              <a:buAutoNum type="arabicPeriod"/>
            </a:pPr>
            <a:r>
              <a:rPr lang="en-US" sz="2200" b="0" i="0" u="none" strike="noStrike" cap="none">
                <a:solidFill>
                  <a:srgbClr val="BFBFBF"/>
                </a:solidFill>
                <a:latin typeface="Trebuchet MS"/>
                <a:ea typeface="Trebuchet MS"/>
                <a:cs typeface="Trebuchet MS"/>
                <a:sym typeface="Trebuchet MS"/>
              </a:rPr>
              <a:t>Architectures and decentralized autonomous systems </a:t>
            </a:r>
            <a:endParaRPr/>
          </a:p>
          <a:p>
            <a:pPr marL="457200" marR="0" lvl="0" indent="-368300" algn="l" rtl="0">
              <a:lnSpc>
                <a:spcPct val="115000"/>
              </a:lnSpc>
              <a:spcBef>
                <a:spcPts val="400"/>
              </a:spcBef>
              <a:spcAft>
                <a:spcPts val="0"/>
              </a:spcAft>
              <a:buClr>
                <a:srgbClr val="595959"/>
              </a:buClr>
              <a:buSzPts val="2200"/>
              <a:buFont typeface="Arial"/>
              <a:buChar char="●"/>
            </a:pPr>
            <a:r>
              <a:rPr lang="en-US" sz="2400" b="0" i="0" u="none" strike="noStrike" cap="none">
                <a:solidFill>
                  <a:schemeClr val="dk1"/>
                </a:solidFill>
                <a:latin typeface="Trebuchet MS"/>
                <a:ea typeface="Trebuchet MS"/>
                <a:cs typeface="Trebuchet MS"/>
                <a:sym typeface="Trebuchet MS"/>
              </a:rPr>
              <a:t>Smart contract application</a:t>
            </a:r>
            <a:endParaRPr/>
          </a:p>
          <a:p>
            <a:pPr marL="800100" marR="0" lvl="1" indent="-342900" algn="l" rtl="0">
              <a:lnSpc>
                <a:spcPct val="115000"/>
              </a:lnSpc>
              <a:spcBef>
                <a:spcPts val="400"/>
              </a:spcBef>
              <a:spcAft>
                <a:spcPts val="400"/>
              </a:spcAft>
              <a:buClr>
                <a:schemeClr val="accent1"/>
              </a:buClr>
              <a:buSzPts val="1760"/>
              <a:buFont typeface="Arial"/>
              <a:buAutoNum type="arabicPeriod"/>
            </a:pPr>
            <a:r>
              <a:rPr lang="en-US" sz="2200" b="1" i="0" u="none" strike="noStrike" cap="none">
                <a:solidFill>
                  <a:srgbClr val="0C0C0C"/>
                </a:solidFill>
                <a:latin typeface="Trebuchet MS"/>
                <a:ea typeface="Trebuchet MS"/>
                <a:cs typeface="Trebuchet MS"/>
                <a:sym typeface="Trebuchet MS"/>
              </a:rPr>
              <a:t>Existing blockchain applications, related structures and architectures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777"/>
        <p:cNvGrpSpPr/>
        <p:nvPr/>
      </p:nvGrpSpPr>
      <p:grpSpPr>
        <a:xfrm>
          <a:off x="0" y="0"/>
          <a:ext cx="0" cy="0"/>
          <a:chOff x="0" y="0"/>
          <a:chExt cx="0" cy="0"/>
        </a:xfrm>
      </p:grpSpPr>
      <p:sp>
        <p:nvSpPr>
          <p:cNvPr id="778" name="Google Shape;778;p62"/>
          <p:cNvSpPr txBox="1"/>
          <p:nvPr/>
        </p:nvSpPr>
        <p:spPr>
          <a:xfrm>
            <a:off x="324749" y="299275"/>
            <a:ext cx="10766583"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Smart contract application</a:t>
            </a:r>
            <a:endParaRPr/>
          </a:p>
        </p:txBody>
      </p:sp>
      <p:sp>
        <p:nvSpPr>
          <p:cNvPr id="779" name="Google Shape;779;p62"/>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Example 1: Lottery</a:t>
            </a:r>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Lottery without smart contract</a:t>
            </a:r>
            <a:endParaRPr/>
          </a:p>
        </p:txBody>
      </p:sp>
      <p:pic>
        <p:nvPicPr>
          <p:cNvPr id="780" name="Google Shape;780;p62" descr="user-silhouette.png"/>
          <p:cNvPicPr preferRelativeResize="0"/>
          <p:nvPr/>
        </p:nvPicPr>
        <p:blipFill rotWithShape="1">
          <a:blip r:embed="rId3">
            <a:alphaModFix/>
          </a:blip>
          <a:srcRect/>
          <a:stretch/>
        </p:blipFill>
        <p:spPr>
          <a:xfrm>
            <a:off x="4447951" y="2915264"/>
            <a:ext cx="615165" cy="615165"/>
          </a:xfrm>
          <a:prstGeom prst="rect">
            <a:avLst/>
          </a:prstGeom>
          <a:noFill/>
          <a:ln>
            <a:noFill/>
          </a:ln>
        </p:spPr>
      </p:pic>
      <p:pic>
        <p:nvPicPr>
          <p:cNvPr id="781" name="Google Shape;781;p62" descr="veredict.png"/>
          <p:cNvPicPr preferRelativeResize="0"/>
          <p:nvPr/>
        </p:nvPicPr>
        <p:blipFill rotWithShape="1">
          <a:blip r:embed="rId4">
            <a:alphaModFix/>
          </a:blip>
          <a:srcRect/>
          <a:stretch/>
        </p:blipFill>
        <p:spPr>
          <a:xfrm>
            <a:off x="65731" y="3582542"/>
            <a:ext cx="866065" cy="866065"/>
          </a:xfrm>
          <a:prstGeom prst="rect">
            <a:avLst/>
          </a:prstGeom>
          <a:noFill/>
          <a:ln>
            <a:noFill/>
          </a:ln>
        </p:spPr>
      </p:pic>
      <p:sp>
        <p:nvSpPr>
          <p:cNvPr id="782" name="Google Shape;782;p62"/>
          <p:cNvSpPr/>
          <p:nvPr/>
        </p:nvSpPr>
        <p:spPr>
          <a:xfrm>
            <a:off x="757896" y="3582542"/>
            <a:ext cx="1840630" cy="941136"/>
          </a:xfrm>
          <a:prstGeom prst="ellipse">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Payments Terms &amp; conditions</a:t>
            </a:r>
            <a:endParaRPr/>
          </a:p>
        </p:txBody>
      </p:sp>
      <p:sp>
        <p:nvSpPr>
          <p:cNvPr id="783" name="Google Shape;783;p62"/>
          <p:cNvSpPr/>
          <p:nvPr/>
        </p:nvSpPr>
        <p:spPr>
          <a:xfrm>
            <a:off x="7462669" y="2253414"/>
            <a:ext cx="1840630" cy="941136"/>
          </a:xfrm>
          <a:prstGeom prst="ellipse">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Company Statuses</a:t>
            </a:r>
            <a:endParaRPr/>
          </a:p>
        </p:txBody>
      </p:sp>
      <p:sp>
        <p:nvSpPr>
          <p:cNvPr id="784" name="Google Shape;784;p62"/>
          <p:cNvSpPr/>
          <p:nvPr/>
        </p:nvSpPr>
        <p:spPr>
          <a:xfrm>
            <a:off x="7462669" y="5074026"/>
            <a:ext cx="1840630" cy="941136"/>
          </a:xfrm>
          <a:prstGeom prst="ellipse">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Trebuchet MS"/>
                <a:ea typeface="Trebuchet MS"/>
                <a:cs typeface="Trebuchet MS"/>
                <a:sym typeface="Trebuchet MS"/>
              </a:rPr>
              <a:t>Lottery Terms &amp; conditions</a:t>
            </a:r>
            <a:endParaRPr/>
          </a:p>
        </p:txBody>
      </p:sp>
      <p:pic>
        <p:nvPicPr>
          <p:cNvPr id="785" name="Google Shape;785;p62" descr="user-silhouette.png"/>
          <p:cNvPicPr preferRelativeResize="0"/>
          <p:nvPr/>
        </p:nvPicPr>
        <p:blipFill rotWithShape="1">
          <a:blip r:embed="rId3">
            <a:alphaModFix/>
          </a:blip>
          <a:srcRect/>
          <a:stretch/>
        </p:blipFill>
        <p:spPr>
          <a:xfrm>
            <a:off x="2598526" y="5669617"/>
            <a:ext cx="518264" cy="518264"/>
          </a:xfrm>
          <a:prstGeom prst="rect">
            <a:avLst/>
          </a:prstGeom>
          <a:noFill/>
          <a:ln>
            <a:noFill/>
          </a:ln>
        </p:spPr>
      </p:pic>
      <p:sp>
        <p:nvSpPr>
          <p:cNvPr id="786" name="Google Shape;786;p62"/>
          <p:cNvSpPr txBox="1"/>
          <p:nvPr/>
        </p:nvSpPr>
        <p:spPr>
          <a:xfrm>
            <a:off x="4077229" y="2541248"/>
            <a:ext cx="1364397" cy="369332"/>
          </a:xfrm>
          <a:prstGeom prst="rect">
            <a:avLst/>
          </a:prstGeom>
          <a:noFill/>
          <a:ln w="9525" cap="flat" cmpd="sng">
            <a:solidFill>
              <a:srgbClr val="3366F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Organizer</a:t>
            </a:r>
            <a:endParaRPr/>
          </a:p>
        </p:txBody>
      </p:sp>
      <p:sp>
        <p:nvSpPr>
          <p:cNvPr id="787" name="Google Shape;787;p62"/>
          <p:cNvSpPr txBox="1"/>
          <p:nvPr/>
        </p:nvSpPr>
        <p:spPr>
          <a:xfrm>
            <a:off x="3963361" y="6231229"/>
            <a:ext cx="1637577" cy="369332"/>
          </a:xfrm>
          <a:prstGeom prst="rect">
            <a:avLst/>
          </a:prstGeom>
          <a:noFill/>
          <a:ln w="9525" cap="flat" cmpd="sng">
            <a:solidFill>
              <a:srgbClr val="3366F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participants</a:t>
            </a:r>
            <a:endParaRPr/>
          </a:p>
        </p:txBody>
      </p:sp>
      <p:sp>
        <p:nvSpPr>
          <p:cNvPr id="788" name="Google Shape;788;p62"/>
          <p:cNvSpPr txBox="1"/>
          <p:nvPr/>
        </p:nvSpPr>
        <p:spPr>
          <a:xfrm>
            <a:off x="3510289" y="4681206"/>
            <a:ext cx="2405035" cy="369332"/>
          </a:xfrm>
          <a:prstGeom prst="rect">
            <a:avLst/>
          </a:prstGeom>
          <a:noFill/>
          <a:ln w="9525" cap="flat" cmpd="sng">
            <a:solidFill>
              <a:srgbClr val="3366F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Payment provider</a:t>
            </a:r>
            <a:endParaRPr/>
          </a:p>
        </p:txBody>
      </p:sp>
      <p:sp>
        <p:nvSpPr>
          <p:cNvPr id="789" name="Google Shape;789;p62"/>
          <p:cNvSpPr txBox="1"/>
          <p:nvPr/>
        </p:nvSpPr>
        <p:spPr>
          <a:xfrm>
            <a:off x="3871458" y="3981489"/>
            <a:ext cx="1809926" cy="369332"/>
          </a:xfrm>
          <a:prstGeom prst="rect">
            <a:avLst/>
          </a:prstGeom>
          <a:noFill/>
          <a:ln w="9525" cap="flat" cmpd="sng">
            <a:solidFill>
              <a:srgbClr val="3366F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Escrow account</a:t>
            </a:r>
            <a:endParaRPr/>
          </a:p>
        </p:txBody>
      </p:sp>
      <p:sp>
        <p:nvSpPr>
          <p:cNvPr id="790" name="Google Shape;790;p62"/>
          <p:cNvSpPr txBox="1"/>
          <p:nvPr/>
        </p:nvSpPr>
        <p:spPr>
          <a:xfrm>
            <a:off x="4077229" y="3571118"/>
            <a:ext cx="1487185" cy="369332"/>
          </a:xfrm>
          <a:prstGeom prst="rect">
            <a:avLst/>
          </a:prstGeom>
          <a:noFill/>
          <a:ln w="9525" cap="flat" cmpd="sng">
            <a:solidFill>
              <a:srgbClr val="3366F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Winner pick</a:t>
            </a:r>
            <a:endParaRPr/>
          </a:p>
        </p:txBody>
      </p:sp>
      <p:pic>
        <p:nvPicPr>
          <p:cNvPr id="791" name="Google Shape;791;p62" descr="veredict.png"/>
          <p:cNvPicPr preferRelativeResize="0"/>
          <p:nvPr/>
        </p:nvPicPr>
        <p:blipFill rotWithShape="1">
          <a:blip r:embed="rId4">
            <a:alphaModFix/>
          </a:blip>
          <a:srcRect/>
          <a:stretch/>
        </p:blipFill>
        <p:spPr>
          <a:xfrm>
            <a:off x="5248351" y="3074385"/>
            <a:ext cx="866065" cy="866065"/>
          </a:xfrm>
          <a:prstGeom prst="rect">
            <a:avLst/>
          </a:prstGeom>
          <a:noFill/>
          <a:ln>
            <a:noFill/>
          </a:ln>
        </p:spPr>
      </p:pic>
      <p:pic>
        <p:nvPicPr>
          <p:cNvPr id="792" name="Google Shape;792;p62" descr="veredict.png"/>
          <p:cNvPicPr preferRelativeResize="0"/>
          <p:nvPr/>
        </p:nvPicPr>
        <p:blipFill rotWithShape="1">
          <a:blip r:embed="rId4">
            <a:alphaModFix/>
          </a:blip>
          <a:srcRect/>
          <a:stretch/>
        </p:blipFill>
        <p:spPr>
          <a:xfrm>
            <a:off x="6762843" y="2285806"/>
            <a:ext cx="866065" cy="866065"/>
          </a:xfrm>
          <a:prstGeom prst="rect">
            <a:avLst/>
          </a:prstGeom>
          <a:noFill/>
          <a:ln>
            <a:noFill/>
          </a:ln>
        </p:spPr>
      </p:pic>
      <p:pic>
        <p:nvPicPr>
          <p:cNvPr id="793" name="Google Shape;793;p62" descr="veredict.png"/>
          <p:cNvPicPr preferRelativeResize="0"/>
          <p:nvPr/>
        </p:nvPicPr>
        <p:blipFill rotWithShape="1">
          <a:blip r:embed="rId4">
            <a:alphaModFix/>
          </a:blip>
          <a:srcRect/>
          <a:stretch/>
        </p:blipFill>
        <p:spPr>
          <a:xfrm>
            <a:off x="6762843" y="5149097"/>
            <a:ext cx="866065" cy="866065"/>
          </a:xfrm>
          <a:prstGeom prst="rect">
            <a:avLst/>
          </a:prstGeom>
          <a:noFill/>
          <a:ln>
            <a:noFill/>
          </a:ln>
        </p:spPr>
      </p:pic>
      <p:pic>
        <p:nvPicPr>
          <p:cNvPr id="794" name="Google Shape;794;p62" descr="user-silhouette.png"/>
          <p:cNvPicPr preferRelativeResize="0"/>
          <p:nvPr/>
        </p:nvPicPr>
        <p:blipFill rotWithShape="1">
          <a:blip r:embed="rId3">
            <a:alphaModFix/>
          </a:blip>
          <a:srcRect/>
          <a:stretch/>
        </p:blipFill>
        <p:spPr>
          <a:xfrm>
            <a:off x="3430527" y="5669617"/>
            <a:ext cx="518264" cy="518264"/>
          </a:xfrm>
          <a:prstGeom prst="rect">
            <a:avLst/>
          </a:prstGeom>
          <a:noFill/>
          <a:ln>
            <a:noFill/>
          </a:ln>
        </p:spPr>
      </p:pic>
      <p:pic>
        <p:nvPicPr>
          <p:cNvPr id="795" name="Google Shape;795;p62" descr="user-silhouette.png"/>
          <p:cNvPicPr preferRelativeResize="0"/>
          <p:nvPr/>
        </p:nvPicPr>
        <p:blipFill rotWithShape="1">
          <a:blip r:embed="rId3">
            <a:alphaModFix/>
          </a:blip>
          <a:srcRect/>
          <a:stretch/>
        </p:blipFill>
        <p:spPr>
          <a:xfrm>
            <a:off x="4238949" y="5686329"/>
            <a:ext cx="518264" cy="518264"/>
          </a:xfrm>
          <a:prstGeom prst="rect">
            <a:avLst/>
          </a:prstGeom>
          <a:noFill/>
          <a:ln>
            <a:noFill/>
          </a:ln>
        </p:spPr>
      </p:pic>
      <p:pic>
        <p:nvPicPr>
          <p:cNvPr id="796" name="Google Shape;796;p62" descr="user-silhouette.png"/>
          <p:cNvPicPr preferRelativeResize="0"/>
          <p:nvPr/>
        </p:nvPicPr>
        <p:blipFill rotWithShape="1">
          <a:blip r:embed="rId3">
            <a:alphaModFix/>
          </a:blip>
          <a:srcRect/>
          <a:stretch/>
        </p:blipFill>
        <p:spPr>
          <a:xfrm>
            <a:off x="5031122" y="5686329"/>
            <a:ext cx="518264" cy="518264"/>
          </a:xfrm>
          <a:prstGeom prst="rect">
            <a:avLst/>
          </a:prstGeom>
          <a:noFill/>
          <a:ln>
            <a:noFill/>
          </a:ln>
        </p:spPr>
      </p:pic>
      <p:pic>
        <p:nvPicPr>
          <p:cNvPr id="797" name="Google Shape;797;p62" descr="user-silhouette.png"/>
          <p:cNvPicPr preferRelativeResize="0"/>
          <p:nvPr/>
        </p:nvPicPr>
        <p:blipFill rotWithShape="1">
          <a:blip r:embed="rId3">
            <a:alphaModFix/>
          </a:blip>
          <a:srcRect/>
          <a:stretch/>
        </p:blipFill>
        <p:spPr>
          <a:xfrm>
            <a:off x="5848485" y="5669617"/>
            <a:ext cx="518264" cy="518264"/>
          </a:xfrm>
          <a:prstGeom prst="rect">
            <a:avLst/>
          </a:prstGeom>
          <a:noFill/>
          <a:ln>
            <a:noFill/>
          </a:ln>
        </p:spPr>
      </p:pic>
      <p:sp>
        <p:nvSpPr>
          <p:cNvPr id="798" name="Google Shape;798;p62"/>
          <p:cNvSpPr/>
          <p:nvPr/>
        </p:nvSpPr>
        <p:spPr>
          <a:xfrm>
            <a:off x="4640243" y="4398471"/>
            <a:ext cx="122093" cy="232599"/>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799" name="Google Shape;799;p62"/>
          <p:cNvSpPr/>
          <p:nvPr/>
        </p:nvSpPr>
        <p:spPr>
          <a:xfrm rot="2076810">
            <a:off x="3139213" y="5020493"/>
            <a:ext cx="121812" cy="593967"/>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0" name="Google Shape;800;p62"/>
          <p:cNvSpPr/>
          <p:nvPr/>
        </p:nvSpPr>
        <p:spPr>
          <a:xfrm rot="-2577077">
            <a:off x="5796069" y="5045205"/>
            <a:ext cx="125093" cy="532985"/>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1" name="Google Shape;801;p62"/>
          <p:cNvSpPr/>
          <p:nvPr/>
        </p:nvSpPr>
        <p:spPr>
          <a:xfrm rot="177305">
            <a:off x="4445406" y="5092908"/>
            <a:ext cx="172750" cy="512384"/>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2" name="Google Shape;802;p62"/>
          <p:cNvSpPr/>
          <p:nvPr/>
        </p:nvSpPr>
        <p:spPr>
          <a:xfrm rot="177305">
            <a:off x="5169805" y="5093311"/>
            <a:ext cx="157091" cy="512384"/>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3" name="Google Shape;803;p62"/>
          <p:cNvSpPr/>
          <p:nvPr/>
        </p:nvSpPr>
        <p:spPr>
          <a:xfrm rot="2038380">
            <a:off x="3845630" y="5129605"/>
            <a:ext cx="160897" cy="512384"/>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04" name="Google Shape;804;p62"/>
          <p:cNvSpPr/>
          <p:nvPr/>
        </p:nvSpPr>
        <p:spPr>
          <a:xfrm>
            <a:off x="2734235" y="6600561"/>
            <a:ext cx="977064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https://www.slideshare.net/ThomasCharlesVanderstraeten/ethereum-smart-contract-101-with-cryptizensio</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63"/>
          <p:cNvSpPr txBox="1"/>
          <p:nvPr/>
        </p:nvSpPr>
        <p:spPr>
          <a:xfrm>
            <a:off x="324749" y="299275"/>
            <a:ext cx="10766583"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Smart contract application</a:t>
            </a:r>
            <a:endParaRPr/>
          </a:p>
        </p:txBody>
      </p:sp>
      <p:sp>
        <p:nvSpPr>
          <p:cNvPr id="811" name="Google Shape;811;p63"/>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Example 1: Lottery</a:t>
            </a:r>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Lottery with smart contract</a:t>
            </a:r>
            <a:endParaRPr/>
          </a:p>
        </p:txBody>
      </p:sp>
      <p:pic>
        <p:nvPicPr>
          <p:cNvPr id="812" name="Google Shape;812;p63" descr="user-silhouette.png"/>
          <p:cNvPicPr preferRelativeResize="0"/>
          <p:nvPr/>
        </p:nvPicPr>
        <p:blipFill rotWithShape="1">
          <a:blip r:embed="rId3">
            <a:alphaModFix/>
          </a:blip>
          <a:srcRect/>
          <a:stretch/>
        </p:blipFill>
        <p:spPr>
          <a:xfrm>
            <a:off x="1724228" y="3855332"/>
            <a:ext cx="615165" cy="615165"/>
          </a:xfrm>
          <a:prstGeom prst="rect">
            <a:avLst/>
          </a:prstGeom>
          <a:noFill/>
          <a:ln>
            <a:noFill/>
          </a:ln>
        </p:spPr>
      </p:pic>
      <p:pic>
        <p:nvPicPr>
          <p:cNvPr id="813" name="Google Shape;813;p63" descr="user-silhouette.png"/>
          <p:cNvPicPr preferRelativeResize="0"/>
          <p:nvPr/>
        </p:nvPicPr>
        <p:blipFill rotWithShape="1">
          <a:blip r:embed="rId3">
            <a:alphaModFix/>
          </a:blip>
          <a:srcRect/>
          <a:stretch/>
        </p:blipFill>
        <p:spPr>
          <a:xfrm>
            <a:off x="3215235" y="2640978"/>
            <a:ext cx="518264" cy="518264"/>
          </a:xfrm>
          <a:prstGeom prst="rect">
            <a:avLst/>
          </a:prstGeom>
          <a:noFill/>
          <a:ln>
            <a:noFill/>
          </a:ln>
        </p:spPr>
      </p:pic>
      <p:sp>
        <p:nvSpPr>
          <p:cNvPr id="814" name="Google Shape;814;p63"/>
          <p:cNvSpPr txBox="1"/>
          <p:nvPr/>
        </p:nvSpPr>
        <p:spPr>
          <a:xfrm>
            <a:off x="1386927" y="3410248"/>
            <a:ext cx="1364397" cy="369332"/>
          </a:xfrm>
          <a:prstGeom prst="rect">
            <a:avLst/>
          </a:prstGeom>
          <a:noFill/>
          <a:ln w="9525" cap="flat" cmpd="sng">
            <a:solidFill>
              <a:srgbClr val="3366F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Organizer</a:t>
            </a:r>
            <a:endParaRPr/>
          </a:p>
        </p:txBody>
      </p:sp>
      <p:sp>
        <p:nvSpPr>
          <p:cNvPr id="815" name="Google Shape;815;p63"/>
          <p:cNvSpPr txBox="1"/>
          <p:nvPr/>
        </p:nvSpPr>
        <p:spPr>
          <a:xfrm>
            <a:off x="3963361" y="6231229"/>
            <a:ext cx="1637577" cy="369332"/>
          </a:xfrm>
          <a:prstGeom prst="rect">
            <a:avLst/>
          </a:prstGeom>
          <a:noFill/>
          <a:ln w="9525" cap="flat" cmpd="sng">
            <a:solidFill>
              <a:srgbClr val="3366FF"/>
            </a:solidFill>
            <a:prstDash val="solid"/>
            <a:round/>
            <a:headEnd type="none" w="sm" len="sm"/>
            <a:tailEnd type="none" w="sm" len="sm"/>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1800" b="0" i="0" u="none" strike="noStrike" cap="none">
                <a:solidFill>
                  <a:srgbClr val="000000"/>
                </a:solidFill>
                <a:latin typeface="Trebuchet MS"/>
                <a:ea typeface="Trebuchet MS"/>
                <a:cs typeface="Trebuchet MS"/>
                <a:sym typeface="Trebuchet MS"/>
              </a:rPr>
              <a:t>participants</a:t>
            </a:r>
            <a:endParaRPr/>
          </a:p>
        </p:txBody>
      </p:sp>
      <p:pic>
        <p:nvPicPr>
          <p:cNvPr id="816" name="Google Shape;816;p63" descr="user-silhouette.png"/>
          <p:cNvPicPr preferRelativeResize="0"/>
          <p:nvPr/>
        </p:nvPicPr>
        <p:blipFill rotWithShape="1">
          <a:blip r:embed="rId3">
            <a:alphaModFix/>
          </a:blip>
          <a:srcRect/>
          <a:stretch/>
        </p:blipFill>
        <p:spPr>
          <a:xfrm>
            <a:off x="6018660" y="2561268"/>
            <a:ext cx="518264" cy="518264"/>
          </a:xfrm>
          <a:prstGeom prst="rect">
            <a:avLst/>
          </a:prstGeom>
          <a:noFill/>
          <a:ln>
            <a:noFill/>
          </a:ln>
        </p:spPr>
      </p:pic>
      <p:pic>
        <p:nvPicPr>
          <p:cNvPr id="817" name="Google Shape;817;p63" descr="user-silhouette.png"/>
          <p:cNvPicPr preferRelativeResize="0"/>
          <p:nvPr/>
        </p:nvPicPr>
        <p:blipFill rotWithShape="1">
          <a:blip r:embed="rId3">
            <a:alphaModFix/>
          </a:blip>
          <a:srcRect/>
          <a:stretch/>
        </p:blipFill>
        <p:spPr>
          <a:xfrm>
            <a:off x="5751046" y="5643213"/>
            <a:ext cx="518264" cy="518264"/>
          </a:xfrm>
          <a:prstGeom prst="rect">
            <a:avLst/>
          </a:prstGeom>
          <a:noFill/>
          <a:ln>
            <a:noFill/>
          </a:ln>
        </p:spPr>
      </p:pic>
      <p:pic>
        <p:nvPicPr>
          <p:cNvPr id="818" name="Google Shape;818;p63" descr="user-silhouette.png"/>
          <p:cNvPicPr preferRelativeResize="0"/>
          <p:nvPr/>
        </p:nvPicPr>
        <p:blipFill rotWithShape="1">
          <a:blip r:embed="rId3">
            <a:alphaModFix/>
          </a:blip>
          <a:srcRect/>
          <a:stretch/>
        </p:blipFill>
        <p:spPr>
          <a:xfrm>
            <a:off x="2956103" y="5684453"/>
            <a:ext cx="518264" cy="518264"/>
          </a:xfrm>
          <a:prstGeom prst="rect">
            <a:avLst/>
          </a:prstGeom>
          <a:noFill/>
          <a:ln>
            <a:noFill/>
          </a:ln>
        </p:spPr>
      </p:pic>
      <p:pic>
        <p:nvPicPr>
          <p:cNvPr id="819" name="Google Shape;819;p63" descr="user-silhouette.png"/>
          <p:cNvPicPr preferRelativeResize="0"/>
          <p:nvPr/>
        </p:nvPicPr>
        <p:blipFill rotWithShape="1">
          <a:blip r:embed="rId3">
            <a:alphaModFix/>
          </a:blip>
          <a:srcRect/>
          <a:stretch/>
        </p:blipFill>
        <p:spPr>
          <a:xfrm>
            <a:off x="7076539" y="3885391"/>
            <a:ext cx="518264" cy="518264"/>
          </a:xfrm>
          <a:prstGeom prst="rect">
            <a:avLst/>
          </a:prstGeom>
          <a:noFill/>
          <a:ln>
            <a:noFill/>
          </a:ln>
        </p:spPr>
      </p:pic>
      <p:sp>
        <p:nvSpPr>
          <p:cNvPr id="820" name="Google Shape;820;p63"/>
          <p:cNvSpPr/>
          <p:nvPr/>
        </p:nvSpPr>
        <p:spPr>
          <a:xfrm rot="2076810">
            <a:off x="3591977" y="5067215"/>
            <a:ext cx="121812" cy="593967"/>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1" name="Google Shape;821;p63"/>
          <p:cNvSpPr/>
          <p:nvPr/>
        </p:nvSpPr>
        <p:spPr>
          <a:xfrm rot="-2577077">
            <a:off x="3852132" y="3220310"/>
            <a:ext cx="125093" cy="532985"/>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2" name="Google Shape;822;p63"/>
          <p:cNvSpPr/>
          <p:nvPr/>
        </p:nvSpPr>
        <p:spPr>
          <a:xfrm rot="5400000" flipH="1">
            <a:off x="3002177" y="3867210"/>
            <a:ext cx="121399" cy="667076"/>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823" name="Google Shape;823;p63" descr="blockchain (1).png"/>
          <p:cNvPicPr preferRelativeResize="0"/>
          <p:nvPr/>
        </p:nvPicPr>
        <p:blipFill rotWithShape="1">
          <a:blip r:embed="rId4">
            <a:alphaModFix/>
          </a:blip>
          <a:srcRect/>
          <a:stretch/>
        </p:blipFill>
        <p:spPr>
          <a:xfrm>
            <a:off x="4014939" y="3776148"/>
            <a:ext cx="1255014" cy="1255014"/>
          </a:xfrm>
          <a:prstGeom prst="rect">
            <a:avLst/>
          </a:prstGeom>
          <a:noFill/>
          <a:ln>
            <a:noFill/>
          </a:ln>
        </p:spPr>
      </p:pic>
      <p:sp>
        <p:nvSpPr>
          <p:cNvPr id="824" name="Google Shape;824;p63"/>
          <p:cNvSpPr/>
          <p:nvPr/>
        </p:nvSpPr>
        <p:spPr>
          <a:xfrm rot="5400000" flipH="1">
            <a:off x="6202851" y="3867209"/>
            <a:ext cx="121399" cy="667076"/>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5" name="Google Shape;825;p63"/>
          <p:cNvSpPr/>
          <p:nvPr/>
        </p:nvSpPr>
        <p:spPr>
          <a:xfrm rot="-2577077">
            <a:off x="5484898" y="5063806"/>
            <a:ext cx="125093" cy="532985"/>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6" name="Google Shape;826;p63"/>
          <p:cNvSpPr/>
          <p:nvPr/>
        </p:nvSpPr>
        <p:spPr>
          <a:xfrm rot="2076810">
            <a:off x="5540032" y="3148476"/>
            <a:ext cx="121812" cy="593967"/>
          </a:xfrm>
          <a:prstGeom prst="upDownArrow">
            <a:avLst>
              <a:gd name="adj1" fmla="val 50000"/>
              <a:gd name="adj2" fmla="val 50000"/>
            </a:avLst>
          </a:prstGeom>
          <a:solidFill>
            <a:srgbClr val="3366FF"/>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27" name="Google Shape;827;p63"/>
          <p:cNvSpPr/>
          <p:nvPr/>
        </p:nvSpPr>
        <p:spPr>
          <a:xfrm>
            <a:off x="3559981" y="3841459"/>
            <a:ext cx="2191065" cy="95410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2800" b="1" i="0" u="none" strike="noStrike" cap="none">
                <a:solidFill>
                  <a:schemeClr val="dk1"/>
                </a:solidFill>
                <a:latin typeface="Arial"/>
                <a:ea typeface="Arial"/>
                <a:cs typeface="Arial"/>
                <a:sym typeface="Arial"/>
              </a:rPr>
              <a:t>Smart contract</a:t>
            </a:r>
            <a:endParaRPr sz="2800" b="1" i="0" u="none" strike="noStrike" cap="none">
              <a:solidFill>
                <a:schemeClr val="dk1"/>
              </a:solidFill>
              <a:latin typeface="Arial"/>
              <a:ea typeface="Arial"/>
              <a:cs typeface="Arial"/>
              <a:sym typeface="Arial"/>
            </a:endParaRPr>
          </a:p>
        </p:txBody>
      </p:sp>
      <p:sp>
        <p:nvSpPr>
          <p:cNvPr id="828" name="Google Shape;828;p63"/>
          <p:cNvSpPr/>
          <p:nvPr/>
        </p:nvSpPr>
        <p:spPr>
          <a:xfrm>
            <a:off x="2729339" y="6600561"/>
            <a:ext cx="9548276"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https://www.slideshare.net/ThomasCharlesVanderstraeten/ethereum-smart-contract-101-with-cryptizensio</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833"/>
        <p:cNvGrpSpPr/>
        <p:nvPr/>
      </p:nvGrpSpPr>
      <p:grpSpPr>
        <a:xfrm>
          <a:off x="0" y="0"/>
          <a:ext cx="0" cy="0"/>
          <a:chOff x="0" y="0"/>
          <a:chExt cx="0" cy="0"/>
        </a:xfrm>
      </p:grpSpPr>
      <p:sp>
        <p:nvSpPr>
          <p:cNvPr id="834" name="Google Shape;834;p64"/>
          <p:cNvSpPr txBox="1"/>
          <p:nvPr/>
        </p:nvSpPr>
        <p:spPr>
          <a:xfrm>
            <a:off x="324749" y="299275"/>
            <a:ext cx="10766583"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Smart contract application</a:t>
            </a:r>
            <a:endParaRPr/>
          </a:p>
        </p:txBody>
      </p:sp>
      <p:sp>
        <p:nvSpPr>
          <p:cNvPr id="835" name="Google Shape;835;p64"/>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Example 2-1: Group wallets</a:t>
            </a:r>
            <a:endParaRPr/>
          </a:p>
          <a:p>
            <a:pPr marL="800100" marR="0" lvl="1" indent="-342900" algn="l" rtl="0">
              <a:lnSpc>
                <a:spcPct val="100000"/>
              </a:lnSpc>
              <a:spcBef>
                <a:spcPts val="600"/>
              </a:spcBef>
              <a:spcAft>
                <a:spcPts val="300"/>
              </a:spcAft>
              <a:buClr>
                <a:srgbClr val="17406D"/>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Enforcing at least 2 out of 3 people of a group to agree to create a valid transaction</a:t>
            </a:r>
            <a:endParaRPr/>
          </a:p>
        </p:txBody>
      </p:sp>
      <p:pic>
        <p:nvPicPr>
          <p:cNvPr id="836" name="Google Shape;836;p64" descr="boss.png"/>
          <p:cNvPicPr preferRelativeResize="0"/>
          <p:nvPr/>
        </p:nvPicPr>
        <p:blipFill rotWithShape="1">
          <a:blip r:embed="rId3">
            <a:alphaModFix/>
          </a:blip>
          <a:srcRect/>
          <a:stretch/>
        </p:blipFill>
        <p:spPr>
          <a:xfrm>
            <a:off x="4709946" y="2916453"/>
            <a:ext cx="864000" cy="864000"/>
          </a:xfrm>
          <a:prstGeom prst="rect">
            <a:avLst/>
          </a:prstGeom>
          <a:noFill/>
          <a:ln>
            <a:noFill/>
          </a:ln>
        </p:spPr>
      </p:pic>
      <p:pic>
        <p:nvPicPr>
          <p:cNvPr id="837" name="Google Shape;837;p64" descr="boy.png"/>
          <p:cNvPicPr preferRelativeResize="0"/>
          <p:nvPr/>
        </p:nvPicPr>
        <p:blipFill rotWithShape="1">
          <a:blip r:embed="rId4">
            <a:alphaModFix/>
          </a:blip>
          <a:srcRect/>
          <a:stretch/>
        </p:blipFill>
        <p:spPr>
          <a:xfrm>
            <a:off x="8020097" y="2916453"/>
            <a:ext cx="842782" cy="842782"/>
          </a:xfrm>
          <a:prstGeom prst="rect">
            <a:avLst/>
          </a:prstGeom>
          <a:noFill/>
          <a:ln>
            <a:noFill/>
          </a:ln>
        </p:spPr>
      </p:pic>
      <p:pic>
        <p:nvPicPr>
          <p:cNvPr id="838" name="Google Shape;838;p64" descr="girl.png"/>
          <p:cNvPicPr preferRelativeResize="0"/>
          <p:nvPr/>
        </p:nvPicPr>
        <p:blipFill rotWithShape="1">
          <a:blip r:embed="rId5">
            <a:alphaModFix/>
          </a:blip>
          <a:srcRect/>
          <a:stretch/>
        </p:blipFill>
        <p:spPr>
          <a:xfrm>
            <a:off x="6419751" y="2719920"/>
            <a:ext cx="863999" cy="863999"/>
          </a:xfrm>
          <a:prstGeom prst="rect">
            <a:avLst/>
          </a:prstGeom>
          <a:noFill/>
          <a:ln>
            <a:noFill/>
          </a:ln>
        </p:spPr>
      </p:pic>
      <p:pic>
        <p:nvPicPr>
          <p:cNvPr id="839" name="Google Shape;839;p64"/>
          <p:cNvPicPr preferRelativeResize="0"/>
          <p:nvPr/>
        </p:nvPicPr>
        <p:blipFill rotWithShape="1">
          <a:blip r:embed="rId6">
            <a:alphaModFix/>
          </a:blip>
          <a:srcRect/>
          <a:stretch/>
        </p:blipFill>
        <p:spPr>
          <a:xfrm>
            <a:off x="5237257" y="3509430"/>
            <a:ext cx="397169" cy="390865"/>
          </a:xfrm>
          <a:prstGeom prst="rect">
            <a:avLst/>
          </a:prstGeom>
          <a:noFill/>
          <a:ln>
            <a:noFill/>
          </a:ln>
        </p:spPr>
      </p:pic>
      <p:pic>
        <p:nvPicPr>
          <p:cNvPr id="840" name="Google Shape;840;p64"/>
          <p:cNvPicPr preferRelativeResize="0"/>
          <p:nvPr/>
        </p:nvPicPr>
        <p:blipFill rotWithShape="1">
          <a:blip r:embed="rId6">
            <a:alphaModFix/>
          </a:blip>
          <a:srcRect/>
          <a:stretch/>
        </p:blipFill>
        <p:spPr>
          <a:xfrm>
            <a:off x="6941904" y="3466397"/>
            <a:ext cx="397169" cy="390865"/>
          </a:xfrm>
          <a:prstGeom prst="rect">
            <a:avLst/>
          </a:prstGeom>
          <a:noFill/>
          <a:ln>
            <a:noFill/>
          </a:ln>
        </p:spPr>
      </p:pic>
      <p:pic>
        <p:nvPicPr>
          <p:cNvPr id="841" name="Google Shape;841;p64"/>
          <p:cNvPicPr preferRelativeResize="0"/>
          <p:nvPr/>
        </p:nvPicPr>
        <p:blipFill rotWithShape="1">
          <a:blip r:embed="rId6">
            <a:alphaModFix/>
          </a:blip>
          <a:srcRect/>
          <a:stretch/>
        </p:blipFill>
        <p:spPr>
          <a:xfrm>
            <a:off x="8475674" y="3585020"/>
            <a:ext cx="397169" cy="390865"/>
          </a:xfrm>
          <a:prstGeom prst="rect">
            <a:avLst/>
          </a:prstGeom>
          <a:noFill/>
          <a:ln>
            <a:noFill/>
          </a:ln>
        </p:spPr>
      </p:pic>
      <p:cxnSp>
        <p:nvCxnSpPr>
          <p:cNvPr id="842" name="Google Shape;842;p64"/>
          <p:cNvCxnSpPr/>
          <p:nvPr/>
        </p:nvCxnSpPr>
        <p:spPr>
          <a:xfrm flipH="1">
            <a:off x="6836063" y="4061595"/>
            <a:ext cx="2" cy="1438761"/>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43" name="Google Shape;843;p64"/>
          <p:cNvCxnSpPr/>
          <p:nvPr/>
        </p:nvCxnSpPr>
        <p:spPr>
          <a:xfrm>
            <a:off x="5237257" y="4278245"/>
            <a:ext cx="1598806" cy="786353"/>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844" name="Google Shape;844;p64"/>
          <p:cNvCxnSpPr/>
          <p:nvPr/>
        </p:nvCxnSpPr>
        <p:spPr>
          <a:xfrm flipH="1">
            <a:off x="6836063" y="4278245"/>
            <a:ext cx="1639612" cy="786353"/>
          </a:xfrm>
          <a:prstGeom prst="straightConnector1">
            <a:avLst/>
          </a:prstGeom>
          <a:noFill/>
          <a:ln w="25400" cap="flat" cmpd="sng">
            <a:solidFill>
              <a:schemeClr val="accent1"/>
            </a:solidFill>
            <a:prstDash val="dash"/>
            <a:round/>
            <a:headEnd type="none" w="sm" len="sm"/>
            <a:tailEnd type="none" w="sm" len="sm"/>
          </a:ln>
          <a:effectLst>
            <a:outerShdw blurRad="40000" dist="20000" dir="5400000" rotWithShape="0">
              <a:srgbClr val="000000">
                <a:alpha val="37647"/>
              </a:srgbClr>
            </a:outerShdw>
          </a:effectLst>
        </p:spPr>
      </p:cxnSp>
      <p:sp>
        <p:nvSpPr>
          <p:cNvPr id="845" name="Google Shape;845;p64"/>
          <p:cNvSpPr txBox="1"/>
          <p:nvPr/>
        </p:nvSpPr>
        <p:spPr>
          <a:xfrm>
            <a:off x="4490496" y="4792470"/>
            <a:ext cx="2451408" cy="707886"/>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Bitcoin </a:t>
            </a:r>
            <a:endParaRPr/>
          </a:p>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transaction</a:t>
            </a:r>
            <a:endParaRPr/>
          </a:p>
        </p:txBody>
      </p:sp>
      <p:sp>
        <p:nvSpPr>
          <p:cNvPr id="846" name="Google Shape;846;p64"/>
          <p:cNvSpPr txBox="1"/>
          <p:nvPr/>
        </p:nvSpPr>
        <p:spPr>
          <a:xfrm>
            <a:off x="4460256" y="3794469"/>
            <a:ext cx="1421235"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Andrew</a:t>
            </a:r>
            <a:endParaRPr/>
          </a:p>
        </p:txBody>
      </p:sp>
      <p:sp>
        <p:nvSpPr>
          <p:cNvPr id="847" name="Google Shape;847;p64"/>
          <p:cNvSpPr txBox="1"/>
          <p:nvPr/>
        </p:nvSpPr>
        <p:spPr>
          <a:xfrm>
            <a:off x="6125445" y="3700240"/>
            <a:ext cx="1421235"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Beth</a:t>
            </a:r>
            <a:endParaRPr/>
          </a:p>
        </p:txBody>
      </p:sp>
      <p:sp>
        <p:nvSpPr>
          <p:cNvPr id="848" name="Google Shape;848;p64"/>
          <p:cNvSpPr txBox="1"/>
          <p:nvPr/>
        </p:nvSpPr>
        <p:spPr>
          <a:xfrm>
            <a:off x="7765056" y="3852640"/>
            <a:ext cx="1421235"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Carl</a:t>
            </a:r>
            <a:endParaRPr/>
          </a:p>
        </p:txBody>
      </p:sp>
      <p:sp>
        <p:nvSpPr>
          <p:cNvPr id="849" name="Google Shape;849;p64"/>
          <p:cNvSpPr txBox="1"/>
          <p:nvPr/>
        </p:nvSpPr>
        <p:spPr>
          <a:xfrm>
            <a:off x="5573946" y="6191647"/>
            <a:ext cx="2451408"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Blockchain</a:t>
            </a:r>
            <a:endParaRPr/>
          </a:p>
        </p:txBody>
      </p:sp>
      <p:sp>
        <p:nvSpPr>
          <p:cNvPr id="850" name="Google Shape;850;p64"/>
          <p:cNvSpPr/>
          <p:nvPr/>
        </p:nvSpPr>
        <p:spPr>
          <a:xfrm>
            <a:off x="4297618"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1" name="Google Shape;851;p64"/>
          <p:cNvSpPr/>
          <p:nvPr/>
        </p:nvSpPr>
        <p:spPr>
          <a:xfrm>
            <a:off x="4709946" y="5580096"/>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2" name="Google Shape;852;p64"/>
          <p:cNvSpPr/>
          <p:nvPr/>
        </p:nvSpPr>
        <p:spPr>
          <a:xfrm>
            <a:off x="5169436"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3" name="Google Shape;853;p64"/>
          <p:cNvSpPr/>
          <p:nvPr/>
        </p:nvSpPr>
        <p:spPr>
          <a:xfrm>
            <a:off x="5596261" y="5580096"/>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4" name="Google Shape;854;p64"/>
          <p:cNvSpPr/>
          <p:nvPr/>
        </p:nvSpPr>
        <p:spPr>
          <a:xfrm>
            <a:off x="6071557"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5" name="Google Shape;855;p64"/>
          <p:cNvSpPr/>
          <p:nvPr/>
        </p:nvSpPr>
        <p:spPr>
          <a:xfrm>
            <a:off x="6488313" y="5599363"/>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6" name="Google Shape;856;p64"/>
          <p:cNvSpPr/>
          <p:nvPr/>
        </p:nvSpPr>
        <p:spPr>
          <a:xfrm>
            <a:off x="6949244" y="5705856"/>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7" name="Google Shape;857;p64"/>
          <p:cNvSpPr/>
          <p:nvPr/>
        </p:nvSpPr>
        <p:spPr>
          <a:xfrm>
            <a:off x="7347817" y="5599363"/>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8" name="Google Shape;858;p64"/>
          <p:cNvSpPr/>
          <p:nvPr/>
        </p:nvSpPr>
        <p:spPr>
          <a:xfrm>
            <a:off x="7825536"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59" name="Google Shape;859;p64"/>
          <p:cNvSpPr/>
          <p:nvPr/>
        </p:nvSpPr>
        <p:spPr>
          <a:xfrm>
            <a:off x="8158164" y="5599363"/>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0" name="Google Shape;860;p64"/>
          <p:cNvSpPr/>
          <p:nvPr/>
        </p:nvSpPr>
        <p:spPr>
          <a:xfrm>
            <a:off x="8615145" y="5741075"/>
            <a:ext cx="441446" cy="265455"/>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61" name="Google Shape;861;p64"/>
          <p:cNvSpPr/>
          <p:nvPr/>
        </p:nvSpPr>
        <p:spPr>
          <a:xfrm>
            <a:off x="1406114" y="3759235"/>
            <a:ext cx="2313287" cy="1549372"/>
          </a:xfrm>
          <a:prstGeom prst="rect">
            <a:avLst/>
          </a:prstGeom>
          <a:solidFill>
            <a:srgbClr val="0C0C0C"/>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2 &lt;pubKeyAndrew&gt;</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&lt;pubKeyBeth&gt;</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&lt;pubKeyCarl&gt; 3</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CHECKMULTISIG</a:t>
            </a:r>
            <a:endParaRPr/>
          </a:p>
        </p:txBody>
      </p:sp>
      <p:sp>
        <p:nvSpPr>
          <p:cNvPr id="862" name="Google Shape;862;p64"/>
          <p:cNvSpPr/>
          <p:nvPr/>
        </p:nvSpPr>
        <p:spPr>
          <a:xfrm>
            <a:off x="4985773" y="6591618"/>
            <a:ext cx="74493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https://www.slideshare.net/FedericoTenga/state-smart-contract-ttechnologies</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65"/>
          <p:cNvSpPr txBox="1"/>
          <p:nvPr/>
        </p:nvSpPr>
        <p:spPr>
          <a:xfrm>
            <a:off x="324749" y="299275"/>
            <a:ext cx="10766583"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Smart contract application</a:t>
            </a:r>
            <a:endParaRPr/>
          </a:p>
        </p:txBody>
      </p:sp>
      <p:sp>
        <p:nvSpPr>
          <p:cNvPr id="869" name="Google Shape;869;p65"/>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Example 2-2: Heritage wallets</a:t>
            </a:r>
            <a:endParaRPr/>
          </a:p>
          <a:p>
            <a:pPr marL="800100" marR="0" lvl="1" indent="-342900" algn="l" rtl="0">
              <a:lnSpc>
                <a:spcPct val="100000"/>
              </a:lnSpc>
              <a:spcBef>
                <a:spcPts val="600"/>
              </a:spcBef>
              <a:spcAft>
                <a:spcPts val="300"/>
              </a:spcAft>
              <a:buClr>
                <a:srgbClr val="17406D"/>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Enforcing that a transaction must be signed either by Camille OR by Beth after 5 years</a:t>
            </a:r>
            <a:endParaRPr/>
          </a:p>
        </p:txBody>
      </p:sp>
      <p:pic>
        <p:nvPicPr>
          <p:cNvPr id="870" name="Google Shape;870;p65"/>
          <p:cNvPicPr preferRelativeResize="0"/>
          <p:nvPr/>
        </p:nvPicPr>
        <p:blipFill rotWithShape="1">
          <a:blip r:embed="rId3">
            <a:alphaModFix/>
          </a:blip>
          <a:srcRect/>
          <a:stretch/>
        </p:blipFill>
        <p:spPr>
          <a:xfrm>
            <a:off x="8020097" y="2916453"/>
            <a:ext cx="842782" cy="842782"/>
          </a:xfrm>
          <a:prstGeom prst="rect">
            <a:avLst/>
          </a:prstGeom>
          <a:noFill/>
          <a:ln>
            <a:noFill/>
          </a:ln>
        </p:spPr>
      </p:pic>
      <p:pic>
        <p:nvPicPr>
          <p:cNvPr id="871" name="Google Shape;871;p65"/>
          <p:cNvPicPr preferRelativeResize="0"/>
          <p:nvPr/>
        </p:nvPicPr>
        <p:blipFill rotWithShape="1">
          <a:blip r:embed="rId4">
            <a:alphaModFix/>
          </a:blip>
          <a:srcRect/>
          <a:stretch/>
        </p:blipFill>
        <p:spPr>
          <a:xfrm>
            <a:off x="6374391" y="2736396"/>
            <a:ext cx="998704" cy="998704"/>
          </a:xfrm>
          <a:prstGeom prst="rect">
            <a:avLst/>
          </a:prstGeom>
          <a:noFill/>
          <a:ln>
            <a:noFill/>
          </a:ln>
        </p:spPr>
      </p:pic>
      <p:pic>
        <p:nvPicPr>
          <p:cNvPr id="872" name="Google Shape;872;p65"/>
          <p:cNvPicPr preferRelativeResize="0"/>
          <p:nvPr/>
        </p:nvPicPr>
        <p:blipFill rotWithShape="1">
          <a:blip r:embed="rId5">
            <a:alphaModFix/>
          </a:blip>
          <a:srcRect/>
          <a:stretch/>
        </p:blipFill>
        <p:spPr>
          <a:xfrm>
            <a:off x="6941904" y="3466397"/>
            <a:ext cx="397169" cy="390865"/>
          </a:xfrm>
          <a:prstGeom prst="rect">
            <a:avLst/>
          </a:prstGeom>
          <a:noFill/>
          <a:ln>
            <a:noFill/>
          </a:ln>
        </p:spPr>
      </p:pic>
      <p:pic>
        <p:nvPicPr>
          <p:cNvPr id="873" name="Google Shape;873;p65"/>
          <p:cNvPicPr preferRelativeResize="0"/>
          <p:nvPr/>
        </p:nvPicPr>
        <p:blipFill rotWithShape="1">
          <a:blip r:embed="rId5">
            <a:alphaModFix/>
          </a:blip>
          <a:srcRect/>
          <a:stretch/>
        </p:blipFill>
        <p:spPr>
          <a:xfrm>
            <a:off x="8475674" y="3585020"/>
            <a:ext cx="397169" cy="390865"/>
          </a:xfrm>
          <a:prstGeom prst="rect">
            <a:avLst/>
          </a:prstGeom>
          <a:noFill/>
          <a:ln>
            <a:noFill/>
          </a:ln>
        </p:spPr>
      </p:pic>
      <p:cxnSp>
        <p:nvCxnSpPr>
          <p:cNvPr id="874" name="Google Shape;874;p65"/>
          <p:cNvCxnSpPr/>
          <p:nvPr/>
        </p:nvCxnSpPr>
        <p:spPr>
          <a:xfrm flipH="1">
            <a:off x="6836063" y="4061595"/>
            <a:ext cx="2" cy="1438761"/>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875" name="Google Shape;875;p65"/>
          <p:cNvCxnSpPr/>
          <p:nvPr/>
        </p:nvCxnSpPr>
        <p:spPr>
          <a:xfrm flipH="1">
            <a:off x="6836063" y="4278245"/>
            <a:ext cx="1639612" cy="786353"/>
          </a:xfrm>
          <a:prstGeom prst="straightConnector1">
            <a:avLst/>
          </a:prstGeom>
          <a:noFill/>
          <a:ln w="25400" cap="flat" cmpd="sng">
            <a:solidFill>
              <a:schemeClr val="accent1"/>
            </a:solidFill>
            <a:prstDash val="dash"/>
            <a:round/>
            <a:headEnd type="none" w="sm" len="sm"/>
            <a:tailEnd type="none" w="sm" len="sm"/>
          </a:ln>
          <a:effectLst>
            <a:outerShdw blurRad="40000" dist="20000" dir="5400000" rotWithShape="0">
              <a:srgbClr val="000000">
                <a:alpha val="37647"/>
              </a:srgbClr>
            </a:outerShdw>
          </a:effectLst>
        </p:spPr>
      </p:cxnSp>
      <p:sp>
        <p:nvSpPr>
          <p:cNvPr id="876" name="Google Shape;876;p65"/>
          <p:cNvSpPr txBox="1"/>
          <p:nvPr/>
        </p:nvSpPr>
        <p:spPr>
          <a:xfrm>
            <a:off x="4490496" y="4792470"/>
            <a:ext cx="2451408" cy="707886"/>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Bitcoin </a:t>
            </a:r>
            <a:endParaRPr/>
          </a:p>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transaction</a:t>
            </a:r>
            <a:endParaRPr/>
          </a:p>
        </p:txBody>
      </p:sp>
      <p:sp>
        <p:nvSpPr>
          <p:cNvPr id="877" name="Google Shape;877;p65"/>
          <p:cNvSpPr txBox="1"/>
          <p:nvPr/>
        </p:nvSpPr>
        <p:spPr>
          <a:xfrm>
            <a:off x="6125445" y="3700240"/>
            <a:ext cx="1421235"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Camille</a:t>
            </a:r>
            <a:endParaRPr/>
          </a:p>
        </p:txBody>
      </p:sp>
      <p:sp>
        <p:nvSpPr>
          <p:cNvPr id="878" name="Google Shape;878;p65"/>
          <p:cNvSpPr txBox="1"/>
          <p:nvPr/>
        </p:nvSpPr>
        <p:spPr>
          <a:xfrm>
            <a:off x="7765056" y="3852640"/>
            <a:ext cx="1421235"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Beth</a:t>
            </a:r>
            <a:endParaRPr/>
          </a:p>
        </p:txBody>
      </p:sp>
      <p:sp>
        <p:nvSpPr>
          <p:cNvPr id="879" name="Google Shape;879;p65"/>
          <p:cNvSpPr txBox="1"/>
          <p:nvPr/>
        </p:nvSpPr>
        <p:spPr>
          <a:xfrm>
            <a:off x="5573946" y="6191647"/>
            <a:ext cx="2451408"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Blockchain</a:t>
            </a:r>
            <a:endParaRPr/>
          </a:p>
        </p:txBody>
      </p:sp>
      <p:sp>
        <p:nvSpPr>
          <p:cNvPr id="880" name="Google Shape;880;p65"/>
          <p:cNvSpPr/>
          <p:nvPr/>
        </p:nvSpPr>
        <p:spPr>
          <a:xfrm>
            <a:off x="4297618"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1" name="Google Shape;881;p65"/>
          <p:cNvSpPr/>
          <p:nvPr/>
        </p:nvSpPr>
        <p:spPr>
          <a:xfrm>
            <a:off x="4709946" y="5580096"/>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2" name="Google Shape;882;p65"/>
          <p:cNvSpPr/>
          <p:nvPr/>
        </p:nvSpPr>
        <p:spPr>
          <a:xfrm>
            <a:off x="5169436"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3" name="Google Shape;883;p65"/>
          <p:cNvSpPr/>
          <p:nvPr/>
        </p:nvSpPr>
        <p:spPr>
          <a:xfrm>
            <a:off x="5596261" y="5580096"/>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4" name="Google Shape;884;p65"/>
          <p:cNvSpPr/>
          <p:nvPr/>
        </p:nvSpPr>
        <p:spPr>
          <a:xfrm>
            <a:off x="6071557"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5" name="Google Shape;885;p65"/>
          <p:cNvSpPr/>
          <p:nvPr/>
        </p:nvSpPr>
        <p:spPr>
          <a:xfrm>
            <a:off x="6488313" y="5599363"/>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6" name="Google Shape;886;p65"/>
          <p:cNvSpPr/>
          <p:nvPr/>
        </p:nvSpPr>
        <p:spPr>
          <a:xfrm>
            <a:off x="6949244" y="5705856"/>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7" name="Google Shape;887;p65"/>
          <p:cNvSpPr/>
          <p:nvPr/>
        </p:nvSpPr>
        <p:spPr>
          <a:xfrm>
            <a:off x="7347817" y="5599363"/>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8" name="Google Shape;888;p65"/>
          <p:cNvSpPr/>
          <p:nvPr/>
        </p:nvSpPr>
        <p:spPr>
          <a:xfrm>
            <a:off x="7825536"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89" name="Google Shape;889;p65"/>
          <p:cNvSpPr/>
          <p:nvPr/>
        </p:nvSpPr>
        <p:spPr>
          <a:xfrm>
            <a:off x="8158164" y="5599363"/>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0" name="Google Shape;890;p65"/>
          <p:cNvSpPr/>
          <p:nvPr/>
        </p:nvSpPr>
        <p:spPr>
          <a:xfrm>
            <a:off x="8615145" y="5741075"/>
            <a:ext cx="441446" cy="265455"/>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891" name="Google Shape;891;p65"/>
          <p:cNvSpPr/>
          <p:nvPr/>
        </p:nvSpPr>
        <p:spPr>
          <a:xfrm>
            <a:off x="1406114" y="3358250"/>
            <a:ext cx="2313287" cy="2386291"/>
          </a:xfrm>
          <a:prstGeom prst="rect">
            <a:avLst/>
          </a:prstGeom>
          <a:solidFill>
            <a:srgbClr val="0C0C0C"/>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IF </a:t>
            </a:r>
            <a:endParaRPr/>
          </a:p>
          <a:p>
            <a:pPr marL="0" marR="0" lvl="0" indent="0" algn="ctr"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&lt;pubKeyCamille&gt;</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   CHECKSIG</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ELSE</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   &lt;5 y&gt; CLTV DROP</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   &lt;pubKeyBeth&gt;</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    CHECKSIG</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ENDIF</a:t>
            </a:r>
            <a:endParaRPr/>
          </a:p>
        </p:txBody>
      </p:sp>
      <p:pic>
        <p:nvPicPr>
          <p:cNvPr id="892" name="Google Shape;892;p65" descr="calendar.png"/>
          <p:cNvPicPr preferRelativeResize="0"/>
          <p:nvPr/>
        </p:nvPicPr>
        <p:blipFill rotWithShape="1">
          <a:blip r:embed="rId6">
            <a:alphaModFix/>
          </a:blip>
          <a:srcRect/>
          <a:stretch/>
        </p:blipFill>
        <p:spPr>
          <a:xfrm>
            <a:off x="7339074" y="4339509"/>
            <a:ext cx="643764" cy="643764"/>
          </a:xfrm>
          <a:prstGeom prst="rect">
            <a:avLst/>
          </a:prstGeom>
          <a:noFill/>
          <a:ln>
            <a:noFill/>
          </a:ln>
        </p:spPr>
      </p:pic>
      <p:sp>
        <p:nvSpPr>
          <p:cNvPr id="893" name="Google Shape;893;p65"/>
          <p:cNvSpPr/>
          <p:nvPr/>
        </p:nvSpPr>
        <p:spPr>
          <a:xfrm>
            <a:off x="4985773" y="6591618"/>
            <a:ext cx="74493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https://www.slideshare.net/FedericoTenga/state-smart-contract-ttechnologies</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898"/>
        <p:cNvGrpSpPr/>
        <p:nvPr/>
      </p:nvGrpSpPr>
      <p:grpSpPr>
        <a:xfrm>
          <a:off x="0" y="0"/>
          <a:ext cx="0" cy="0"/>
          <a:chOff x="0" y="0"/>
          <a:chExt cx="0" cy="0"/>
        </a:xfrm>
      </p:grpSpPr>
      <p:sp>
        <p:nvSpPr>
          <p:cNvPr id="899" name="Google Shape;899;p66"/>
          <p:cNvSpPr txBox="1"/>
          <p:nvPr/>
        </p:nvSpPr>
        <p:spPr>
          <a:xfrm>
            <a:off x="324749" y="299275"/>
            <a:ext cx="10766583"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Smart contract application</a:t>
            </a:r>
            <a:endParaRPr/>
          </a:p>
        </p:txBody>
      </p:sp>
      <p:sp>
        <p:nvSpPr>
          <p:cNvPr id="900" name="Google Shape;900;p66"/>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Example 2-3: Secure storage</a:t>
            </a:r>
            <a:endParaRPr sz="2400" b="1" i="0" u="none" strike="noStrike" cap="none">
              <a:solidFill>
                <a:schemeClr val="dk1"/>
              </a:solidFill>
              <a:latin typeface="Trebuchet MS"/>
              <a:ea typeface="Trebuchet MS"/>
              <a:cs typeface="Trebuchet MS"/>
              <a:sym typeface="Trebuchet MS"/>
            </a:endParaRPr>
          </a:p>
          <a:p>
            <a:pPr marL="800100" marR="0" lvl="1" indent="-342900" algn="l" rtl="0">
              <a:lnSpc>
                <a:spcPct val="100000"/>
              </a:lnSpc>
              <a:spcBef>
                <a:spcPts val="600"/>
              </a:spcBef>
              <a:spcAft>
                <a:spcPts val="300"/>
              </a:spcAft>
              <a:buClr>
                <a:srgbClr val="17406D"/>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Enforcing that a transaction must be signed by either 3 devices in different locations OR a recovery key deposited in the bank after 8 months</a:t>
            </a:r>
            <a:endParaRPr/>
          </a:p>
        </p:txBody>
      </p:sp>
      <p:pic>
        <p:nvPicPr>
          <p:cNvPr id="901" name="Google Shape;901;p66"/>
          <p:cNvPicPr preferRelativeResize="0"/>
          <p:nvPr/>
        </p:nvPicPr>
        <p:blipFill rotWithShape="1">
          <a:blip r:embed="rId3">
            <a:alphaModFix/>
          </a:blip>
          <a:srcRect/>
          <a:stretch/>
        </p:blipFill>
        <p:spPr>
          <a:xfrm>
            <a:off x="4912966" y="3084115"/>
            <a:ext cx="696337" cy="696337"/>
          </a:xfrm>
          <a:prstGeom prst="rect">
            <a:avLst/>
          </a:prstGeom>
          <a:noFill/>
          <a:ln>
            <a:noFill/>
          </a:ln>
        </p:spPr>
      </p:pic>
      <p:pic>
        <p:nvPicPr>
          <p:cNvPr id="902" name="Google Shape;902;p66"/>
          <p:cNvPicPr preferRelativeResize="0"/>
          <p:nvPr/>
        </p:nvPicPr>
        <p:blipFill rotWithShape="1">
          <a:blip r:embed="rId4">
            <a:alphaModFix/>
          </a:blip>
          <a:srcRect/>
          <a:stretch/>
        </p:blipFill>
        <p:spPr>
          <a:xfrm>
            <a:off x="7825536" y="2937671"/>
            <a:ext cx="821564" cy="821564"/>
          </a:xfrm>
          <a:prstGeom prst="rect">
            <a:avLst/>
          </a:prstGeom>
          <a:noFill/>
          <a:ln>
            <a:noFill/>
          </a:ln>
        </p:spPr>
      </p:pic>
      <p:pic>
        <p:nvPicPr>
          <p:cNvPr id="903" name="Google Shape;903;p66"/>
          <p:cNvPicPr preferRelativeResize="0"/>
          <p:nvPr/>
        </p:nvPicPr>
        <p:blipFill rotWithShape="1">
          <a:blip r:embed="rId5">
            <a:alphaModFix/>
          </a:blip>
          <a:srcRect/>
          <a:stretch/>
        </p:blipFill>
        <p:spPr>
          <a:xfrm>
            <a:off x="6306739" y="2866477"/>
            <a:ext cx="863999" cy="863999"/>
          </a:xfrm>
          <a:prstGeom prst="rect">
            <a:avLst/>
          </a:prstGeom>
          <a:noFill/>
          <a:ln>
            <a:noFill/>
          </a:ln>
        </p:spPr>
      </p:pic>
      <p:pic>
        <p:nvPicPr>
          <p:cNvPr id="904" name="Google Shape;904;p66"/>
          <p:cNvPicPr preferRelativeResize="0"/>
          <p:nvPr/>
        </p:nvPicPr>
        <p:blipFill rotWithShape="1">
          <a:blip r:embed="rId6">
            <a:alphaModFix/>
          </a:blip>
          <a:srcRect/>
          <a:stretch/>
        </p:blipFill>
        <p:spPr>
          <a:xfrm>
            <a:off x="5440277" y="3509430"/>
            <a:ext cx="397169" cy="390865"/>
          </a:xfrm>
          <a:prstGeom prst="rect">
            <a:avLst/>
          </a:prstGeom>
          <a:noFill/>
          <a:ln>
            <a:noFill/>
          </a:ln>
        </p:spPr>
      </p:pic>
      <p:pic>
        <p:nvPicPr>
          <p:cNvPr id="905" name="Google Shape;905;p66"/>
          <p:cNvPicPr preferRelativeResize="0"/>
          <p:nvPr/>
        </p:nvPicPr>
        <p:blipFill rotWithShape="1">
          <a:blip r:embed="rId6">
            <a:alphaModFix/>
          </a:blip>
          <a:srcRect/>
          <a:stretch/>
        </p:blipFill>
        <p:spPr>
          <a:xfrm>
            <a:off x="6941904" y="3466397"/>
            <a:ext cx="397169" cy="390865"/>
          </a:xfrm>
          <a:prstGeom prst="rect">
            <a:avLst/>
          </a:prstGeom>
          <a:noFill/>
          <a:ln>
            <a:noFill/>
          </a:ln>
        </p:spPr>
      </p:pic>
      <p:pic>
        <p:nvPicPr>
          <p:cNvPr id="906" name="Google Shape;906;p66"/>
          <p:cNvPicPr preferRelativeResize="0"/>
          <p:nvPr/>
        </p:nvPicPr>
        <p:blipFill rotWithShape="1">
          <a:blip r:embed="rId6">
            <a:alphaModFix/>
          </a:blip>
          <a:srcRect/>
          <a:stretch/>
        </p:blipFill>
        <p:spPr>
          <a:xfrm>
            <a:off x="8281113" y="3585020"/>
            <a:ext cx="397169" cy="390865"/>
          </a:xfrm>
          <a:prstGeom prst="rect">
            <a:avLst/>
          </a:prstGeom>
          <a:noFill/>
          <a:ln>
            <a:noFill/>
          </a:ln>
        </p:spPr>
      </p:pic>
      <p:cxnSp>
        <p:nvCxnSpPr>
          <p:cNvPr id="907" name="Google Shape;907;p66"/>
          <p:cNvCxnSpPr/>
          <p:nvPr/>
        </p:nvCxnSpPr>
        <p:spPr>
          <a:xfrm flipH="1">
            <a:off x="6836063" y="4061595"/>
            <a:ext cx="2" cy="1438761"/>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908" name="Google Shape;908;p66"/>
          <p:cNvCxnSpPr/>
          <p:nvPr/>
        </p:nvCxnSpPr>
        <p:spPr>
          <a:xfrm>
            <a:off x="5440277" y="4194579"/>
            <a:ext cx="1395786" cy="597891"/>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cxnSp>
        <p:nvCxnSpPr>
          <p:cNvPr id="909" name="Google Shape;909;p66"/>
          <p:cNvCxnSpPr/>
          <p:nvPr/>
        </p:nvCxnSpPr>
        <p:spPr>
          <a:xfrm flipH="1">
            <a:off x="6836063" y="4278245"/>
            <a:ext cx="2843756" cy="846830"/>
          </a:xfrm>
          <a:prstGeom prst="straightConnector1">
            <a:avLst/>
          </a:prstGeom>
          <a:noFill/>
          <a:ln w="25400" cap="flat" cmpd="sng">
            <a:solidFill>
              <a:schemeClr val="accent1"/>
            </a:solidFill>
            <a:prstDash val="dash"/>
            <a:round/>
            <a:headEnd type="none" w="sm" len="sm"/>
            <a:tailEnd type="none" w="sm" len="sm"/>
          </a:ln>
          <a:effectLst>
            <a:outerShdw blurRad="40000" dist="20000" dir="5400000" rotWithShape="0">
              <a:srgbClr val="000000">
                <a:alpha val="37647"/>
              </a:srgbClr>
            </a:outerShdw>
          </a:effectLst>
        </p:spPr>
      </p:cxnSp>
      <p:sp>
        <p:nvSpPr>
          <p:cNvPr id="910" name="Google Shape;910;p66"/>
          <p:cNvSpPr txBox="1"/>
          <p:nvPr/>
        </p:nvSpPr>
        <p:spPr>
          <a:xfrm>
            <a:off x="4490496" y="4792470"/>
            <a:ext cx="2451408" cy="707886"/>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Bitcoin </a:t>
            </a:r>
            <a:endParaRPr/>
          </a:p>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transaction</a:t>
            </a:r>
            <a:endParaRPr/>
          </a:p>
        </p:txBody>
      </p:sp>
      <p:sp>
        <p:nvSpPr>
          <p:cNvPr id="911" name="Google Shape;911;p66"/>
          <p:cNvSpPr txBox="1"/>
          <p:nvPr/>
        </p:nvSpPr>
        <p:spPr>
          <a:xfrm>
            <a:off x="4515579" y="3794469"/>
            <a:ext cx="1421235"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Home</a:t>
            </a:r>
            <a:endParaRPr/>
          </a:p>
        </p:txBody>
      </p:sp>
      <p:sp>
        <p:nvSpPr>
          <p:cNvPr id="912" name="Google Shape;912;p66"/>
          <p:cNvSpPr txBox="1"/>
          <p:nvPr/>
        </p:nvSpPr>
        <p:spPr>
          <a:xfrm>
            <a:off x="6125445" y="3700240"/>
            <a:ext cx="1421235"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Mobile</a:t>
            </a:r>
            <a:endParaRPr/>
          </a:p>
        </p:txBody>
      </p:sp>
      <p:sp>
        <p:nvSpPr>
          <p:cNvPr id="913" name="Google Shape;913;p66"/>
          <p:cNvSpPr txBox="1"/>
          <p:nvPr/>
        </p:nvSpPr>
        <p:spPr>
          <a:xfrm>
            <a:off x="7570495" y="3822404"/>
            <a:ext cx="1421235"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Office</a:t>
            </a:r>
            <a:endParaRPr/>
          </a:p>
        </p:txBody>
      </p:sp>
      <p:sp>
        <p:nvSpPr>
          <p:cNvPr id="914" name="Google Shape;914;p66"/>
          <p:cNvSpPr txBox="1"/>
          <p:nvPr/>
        </p:nvSpPr>
        <p:spPr>
          <a:xfrm>
            <a:off x="5573946" y="6191647"/>
            <a:ext cx="2451408"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Blockchain</a:t>
            </a:r>
            <a:endParaRPr/>
          </a:p>
        </p:txBody>
      </p:sp>
      <p:sp>
        <p:nvSpPr>
          <p:cNvPr id="915" name="Google Shape;915;p66"/>
          <p:cNvSpPr/>
          <p:nvPr/>
        </p:nvSpPr>
        <p:spPr>
          <a:xfrm>
            <a:off x="4297618"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6" name="Google Shape;916;p66"/>
          <p:cNvSpPr/>
          <p:nvPr/>
        </p:nvSpPr>
        <p:spPr>
          <a:xfrm>
            <a:off x="4709946" y="5580096"/>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7" name="Google Shape;917;p66"/>
          <p:cNvSpPr/>
          <p:nvPr/>
        </p:nvSpPr>
        <p:spPr>
          <a:xfrm>
            <a:off x="5169436"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8" name="Google Shape;918;p66"/>
          <p:cNvSpPr/>
          <p:nvPr/>
        </p:nvSpPr>
        <p:spPr>
          <a:xfrm>
            <a:off x="5596261" y="5580096"/>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9" name="Google Shape;919;p66"/>
          <p:cNvSpPr/>
          <p:nvPr/>
        </p:nvSpPr>
        <p:spPr>
          <a:xfrm>
            <a:off x="6071557"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0" name="Google Shape;920;p66"/>
          <p:cNvSpPr/>
          <p:nvPr/>
        </p:nvSpPr>
        <p:spPr>
          <a:xfrm>
            <a:off x="6488313" y="5599363"/>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1" name="Google Shape;921;p66"/>
          <p:cNvSpPr/>
          <p:nvPr/>
        </p:nvSpPr>
        <p:spPr>
          <a:xfrm>
            <a:off x="6949244" y="5705856"/>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2" name="Google Shape;922;p66"/>
          <p:cNvSpPr/>
          <p:nvPr/>
        </p:nvSpPr>
        <p:spPr>
          <a:xfrm>
            <a:off x="7347817" y="5599363"/>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3" name="Google Shape;923;p66"/>
          <p:cNvSpPr/>
          <p:nvPr/>
        </p:nvSpPr>
        <p:spPr>
          <a:xfrm>
            <a:off x="7825536" y="5700017"/>
            <a:ext cx="688155" cy="336749"/>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4" name="Google Shape;924;p66"/>
          <p:cNvSpPr/>
          <p:nvPr/>
        </p:nvSpPr>
        <p:spPr>
          <a:xfrm>
            <a:off x="8158164" y="5599363"/>
            <a:ext cx="635020" cy="592284"/>
          </a:xfrm>
          <a:prstGeom prst="cube">
            <a:avLst>
              <a:gd name="adj" fmla="val 2500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5" name="Google Shape;925;p66"/>
          <p:cNvSpPr/>
          <p:nvPr/>
        </p:nvSpPr>
        <p:spPr>
          <a:xfrm>
            <a:off x="8615145" y="5741075"/>
            <a:ext cx="441446" cy="265455"/>
          </a:xfrm>
          <a:prstGeom prst="mathMinus">
            <a:avLst>
              <a:gd name="adj1" fmla="val 23520"/>
            </a:avLst>
          </a:prstGeom>
          <a:gradFill>
            <a:gsLst>
              <a:gs pos="0">
                <a:srgbClr val="0A3F79"/>
              </a:gs>
              <a:gs pos="100000">
                <a:srgbClr val="ABB6D6"/>
              </a:gs>
            </a:gsLst>
            <a:lin ang="16200000" scaled="0"/>
          </a:gra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6" name="Google Shape;926;p66"/>
          <p:cNvSpPr/>
          <p:nvPr/>
        </p:nvSpPr>
        <p:spPr>
          <a:xfrm>
            <a:off x="1103726" y="3205061"/>
            <a:ext cx="2918066" cy="2766249"/>
          </a:xfrm>
          <a:prstGeom prst="rect">
            <a:avLst/>
          </a:prstGeom>
          <a:solidFill>
            <a:srgbClr val="0C0C0C"/>
          </a:solidFill>
          <a:ln w="9525" cap="flat" cmpd="sng">
            <a:solidFill>
              <a:srgbClr val="133D6C"/>
            </a:solidFill>
            <a:prstDash val="solid"/>
            <a:round/>
            <a:headEnd type="none" w="sm" len="sm"/>
            <a:tailEnd type="none" w="sm" len="sm"/>
          </a:ln>
          <a:effectLst>
            <a:outerShdw blurRad="40000" dist="23000" dir="5400000" rotWithShape="0">
              <a:srgbClr val="000000">
                <a:alpha val="34901"/>
              </a:srgbClr>
            </a:outerShdw>
          </a:effectLst>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IF </a:t>
            </a:r>
            <a:endParaRPr/>
          </a:p>
          <a:p>
            <a:pPr marL="0" marR="0" lvl="0" indent="0" algn="ctr"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3 &lt;pubKeyHome&gt;</a:t>
            </a:r>
            <a:endParaRPr/>
          </a:p>
          <a:p>
            <a:pPr marL="0" marR="0" lvl="0" indent="0" algn="ctr"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&lt;pubKeyMobile&gt;</a:t>
            </a:r>
            <a:endParaRPr/>
          </a:p>
          <a:p>
            <a:pPr marL="0" marR="0" lvl="0" indent="0" algn="ctr"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       &lt;pubKeyOffice&gt; OP_3</a:t>
            </a:r>
            <a:endParaRPr/>
          </a:p>
          <a:p>
            <a:pPr marL="0" marR="0" lvl="0" indent="0" algn="ctr"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CHECKMULTISIG</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ELSE</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       &lt;8 m&gt; CLTV DROP</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       &lt;pubKeyBank&gt;</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       CHECKSIG</a:t>
            </a:r>
            <a:endParaRPr/>
          </a:p>
          <a:p>
            <a:pPr marL="0" marR="0" lvl="0" indent="0" algn="l" rtl="0">
              <a:lnSpc>
                <a:spcPct val="100000"/>
              </a:lnSpc>
              <a:spcBef>
                <a:spcPts val="0"/>
              </a:spcBef>
              <a:spcAft>
                <a:spcPts val="0"/>
              </a:spcAft>
              <a:buNone/>
            </a:pPr>
            <a:r>
              <a:rPr lang="en-US" sz="1800" b="0" i="0" u="none" strike="noStrike" cap="none">
                <a:solidFill>
                  <a:srgbClr val="008000"/>
                </a:solidFill>
                <a:latin typeface="Trebuchet MS"/>
                <a:ea typeface="Trebuchet MS"/>
                <a:cs typeface="Trebuchet MS"/>
                <a:sym typeface="Trebuchet MS"/>
              </a:rPr>
              <a:t>ENDIF</a:t>
            </a:r>
            <a:endParaRPr/>
          </a:p>
        </p:txBody>
      </p:sp>
      <p:pic>
        <p:nvPicPr>
          <p:cNvPr id="927" name="Google Shape;927;p66"/>
          <p:cNvPicPr preferRelativeResize="0"/>
          <p:nvPr/>
        </p:nvPicPr>
        <p:blipFill rotWithShape="1">
          <a:blip r:embed="rId7">
            <a:alphaModFix/>
          </a:blip>
          <a:srcRect/>
          <a:stretch/>
        </p:blipFill>
        <p:spPr>
          <a:xfrm>
            <a:off x="9338691" y="2937671"/>
            <a:ext cx="842782" cy="842782"/>
          </a:xfrm>
          <a:prstGeom prst="rect">
            <a:avLst/>
          </a:prstGeom>
          <a:noFill/>
          <a:ln>
            <a:noFill/>
          </a:ln>
        </p:spPr>
      </p:pic>
      <p:sp>
        <p:nvSpPr>
          <p:cNvPr id="928" name="Google Shape;928;p66"/>
          <p:cNvSpPr txBox="1"/>
          <p:nvPr/>
        </p:nvSpPr>
        <p:spPr>
          <a:xfrm>
            <a:off x="9083650" y="3780453"/>
            <a:ext cx="1421235" cy="400110"/>
          </a:xfrm>
          <a:prstGeom prst="rect">
            <a:avLst/>
          </a:prstGeom>
          <a:noFill/>
          <a:ln>
            <a:noFill/>
          </a:ln>
        </p:spPr>
        <p:txBody>
          <a:bodyPr spcFirstLastPara="1" wrap="square" lIns="91425" tIns="45700" rIns="91425" bIns="45700" anchor="t" anchorCtr="0">
            <a:spAutoFit/>
          </a:bodyPr>
          <a:lstStyle/>
          <a:p>
            <a:pPr marL="0" marR="0" lvl="1" indent="0" algn="ctr" rtl="0">
              <a:lnSpc>
                <a:spcPct val="100000"/>
              </a:lnSpc>
              <a:spcBef>
                <a:spcPts val="0"/>
              </a:spcBef>
              <a:spcAft>
                <a:spcPts val="0"/>
              </a:spcAft>
              <a:buNone/>
            </a:pPr>
            <a:r>
              <a:rPr lang="en-US" sz="2000" b="0" i="0" u="none" strike="noStrike" cap="none">
                <a:solidFill>
                  <a:srgbClr val="000000"/>
                </a:solidFill>
                <a:latin typeface="Trebuchet MS"/>
                <a:ea typeface="Trebuchet MS"/>
                <a:cs typeface="Trebuchet MS"/>
                <a:sym typeface="Trebuchet MS"/>
              </a:rPr>
              <a:t>Bank</a:t>
            </a:r>
            <a:endParaRPr/>
          </a:p>
        </p:txBody>
      </p:sp>
      <p:cxnSp>
        <p:nvCxnSpPr>
          <p:cNvPr id="929" name="Google Shape;929;p66"/>
          <p:cNvCxnSpPr/>
          <p:nvPr/>
        </p:nvCxnSpPr>
        <p:spPr>
          <a:xfrm flipH="1">
            <a:off x="6836065" y="4194579"/>
            <a:ext cx="1322100" cy="597891"/>
          </a:xfrm>
          <a:prstGeom prst="straightConnector1">
            <a:avLst/>
          </a:prstGeom>
          <a:noFill/>
          <a:ln w="25400" cap="flat" cmpd="sng">
            <a:solidFill>
              <a:schemeClr val="accent1"/>
            </a:solidFill>
            <a:prstDash val="solid"/>
            <a:round/>
            <a:headEnd type="none" w="sm" len="sm"/>
            <a:tailEnd type="none" w="sm" len="sm"/>
          </a:ln>
          <a:effectLst>
            <a:outerShdw blurRad="40000" dist="20000" dir="5400000" rotWithShape="0">
              <a:srgbClr val="000000">
                <a:alpha val="37647"/>
              </a:srgbClr>
            </a:outerShdw>
          </a:effectLst>
        </p:spPr>
      </p:cxnSp>
      <p:pic>
        <p:nvPicPr>
          <p:cNvPr id="930" name="Google Shape;930;p66" descr="calendar.png"/>
          <p:cNvPicPr preferRelativeResize="0"/>
          <p:nvPr/>
        </p:nvPicPr>
        <p:blipFill rotWithShape="1">
          <a:blip r:embed="rId8">
            <a:alphaModFix/>
          </a:blip>
          <a:srcRect/>
          <a:stretch/>
        </p:blipFill>
        <p:spPr>
          <a:xfrm>
            <a:off x="8293263" y="4339509"/>
            <a:ext cx="643764" cy="643764"/>
          </a:xfrm>
          <a:prstGeom prst="rect">
            <a:avLst/>
          </a:prstGeom>
          <a:noFill/>
          <a:ln>
            <a:noFill/>
          </a:ln>
        </p:spPr>
      </p:pic>
      <p:pic>
        <p:nvPicPr>
          <p:cNvPr id="931" name="Google Shape;931;p66"/>
          <p:cNvPicPr preferRelativeResize="0"/>
          <p:nvPr/>
        </p:nvPicPr>
        <p:blipFill rotWithShape="1">
          <a:blip r:embed="rId6">
            <a:alphaModFix/>
          </a:blip>
          <a:srcRect/>
          <a:stretch/>
        </p:blipFill>
        <p:spPr>
          <a:xfrm>
            <a:off x="9784304" y="3504807"/>
            <a:ext cx="397169" cy="390865"/>
          </a:xfrm>
          <a:prstGeom prst="rect">
            <a:avLst/>
          </a:prstGeom>
          <a:noFill/>
          <a:ln>
            <a:noFill/>
          </a:ln>
        </p:spPr>
      </p:pic>
      <p:sp>
        <p:nvSpPr>
          <p:cNvPr id="932" name="Google Shape;932;p66"/>
          <p:cNvSpPr/>
          <p:nvPr/>
        </p:nvSpPr>
        <p:spPr>
          <a:xfrm>
            <a:off x="4985773" y="6591618"/>
            <a:ext cx="7449313"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https://www.slideshare.net/FedericoTenga/state-smart-contract-ttechnologies</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937"/>
        <p:cNvGrpSpPr/>
        <p:nvPr/>
      </p:nvGrpSpPr>
      <p:grpSpPr>
        <a:xfrm>
          <a:off x="0" y="0"/>
          <a:ext cx="0" cy="0"/>
          <a:chOff x="0" y="0"/>
          <a:chExt cx="0" cy="0"/>
        </a:xfrm>
      </p:grpSpPr>
      <p:sp>
        <p:nvSpPr>
          <p:cNvPr id="938" name="Google Shape;938;p67"/>
          <p:cNvSpPr txBox="1"/>
          <p:nvPr/>
        </p:nvSpPr>
        <p:spPr>
          <a:xfrm>
            <a:off x="324749" y="299275"/>
            <a:ext cx="10766583"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Existing blockchain applications, related structures and architectures</a:t>
            </a:r>
            <a:endParaRPr/>
          </a:p>
        </p:txBody>
      </p:sp>
      <p:sp>
        <p:nvSpPr>
          <p:cNvPr id="939" name="Google Shape;939;p67"/>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ERC-20</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Proposed on November 19, 2015 by Fabian Vogelsteller. </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A technical standard used for smart contracts on the Ethereum blockchain for implementing tokens. (ERC: Ethereum Request for Comment, 20: the number that was assigned to this request.)</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It defines a common list of rules that an Ethereum token has to implement, allowing developers to program how new tokens will function within the Ethereum ecosystem. These rules include how the tokens are transferred between addresses and how data within each token is accessed. </a:t>
            </a:r>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+ 142,200 ERC-20 token contracts (as of November 19, 2018): EOS, Bancor, Qash, etc… </a:t>
            </a:r>
            <a:endParaRPr sz="2000" b="0" i="0" u="none" strike="noStrike" cap="none">
              <a:solidFill>
                <a:srgbClr val="000000"/>
              </a:solidFill>
              <a:latin typeface="Trebuchet MS"/>
              <a:ea typeface="Trebuchet MS"/>
              <a:cs typeface="Trebuchet MS"/>
              <a:sym typeface="Trebuchet MS"/>
            </a:endParaRPr>
          </a:p>
        </p:txBody>
      </p:sp>
      <p:sp>
        <p:nvSpPr>
          <p:cNvPr id="940" name="Google Shape;940;p67"/>
          <p:cNvSpPr/>
          <p:nvPr/>
        </p:nvSpPr>
        <p:spPr>
          <a:xfrm>
            <a:off x="8181031" y="6550223"/>
            <a:ext cx="3940727"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https://en.wikipedia.org/wiki/ERC-20</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945"/>
        <p:cNvGrpSpPr/>
        <p:nvPr/>
      </p:nvGrpSpPr>
      <p:grpSpPr>
        <a:xfrm>
          <a:off x="0" y="0"/>
          <a:ext cx="0" cy="0"/>
          <a:chOff x="0" y="0"/>
          <a:chExt cx="0" cy="0"/>
        </a:xfrm>
      </p:grpSpPr>
      <p:sp>
        <p:nvSpPr>
          <p:cNvPr id="946" name="Google Shape;946;p68"/>
          <p:cNvSpPr txBox="1"/>
          <p:nvPr/>
        </p:nvSpPr>
        <p:spPr>
          <a:xfrm>
            <a:off x="324749" y="299275"/>
            <a:ext cx="10766583"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Existing blockchain applications, related structures and architectures</a:t>
            </a:r>
            <a:endParaRPr/>
          </a:p>
        </p:txBody>
      </p:sp>
      <p:sp>
        <p:nvSpPr>
          <p:cNvPr id="947" name="Google Shape;947;p68"/>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ERC-721: a class of unique tokens</a:t>
            </a:r>
            <a:endParaRPr/>
          </a:p>
          <a:p>
            <a:pPr marL="800100" marR="0" lvl="1" indent="-342900" algn="l" rtl="0">
              <a:lnSpc>
                <a:spcPct val="100000"/>
              </a:lnSpc>
              <a:spcBef>
                <a:spcPts val="600"/>
              </a:spcBef>
              <a:spcAft>
                <a:spcPts val="0"/>
              </a:spcAft>
              <a:buClr>
                <a:schemeClr val="accent1"/>
              </a:buClr>
              <a:buSzPts val="1440"/>
              <a:buFont typeface="Courier New"/>
              <a:buChar char="o"/>
            </a:pPr>
            <a:r>
              <a:rPr lang="en-US" sz="1800" b="0" i="0" u="none" strike="noStrike" cap="none">
                <a:solidFill>
                  <a:srgbClr val="000000"/>
                </a:solidFill>
                <a:latin typeface="Trebuchet MS"/>
                <a:ea typeface="Trebuchet MS"/>
                <a:cs typeface="Trebuchet MS"/>
                <a:sym typeface="Trebuchet MS"/>
              </a:rPr>
              <a:t>A free, open standard that describes how to build non-fungible or unique tokens on the Ethereum blockchain. While most tokens are fungible (every token is the same as every other token, i.e.ERC-20), ERC-721 tokens are all unique.</a:t>
            </a:r>
            <a:endParaRPr/>
          </a:p>
          <a:p>
            <a:pPr marL="800100" marR="0" lvl="1" indent="-342900" algn="l" rtl="0">
              <a:lnSpc>
                <a:spcPct val="100000"/>
              </a:lnSpc>
              <a:spcBef>
                <a:spcPts val="600"/>
              </a:spcBef>
              <a:spcAft>
                <a:spcPts val="0"/>
              </a:spcAft>
              <a:buClr>
                <a:schemeClr val="accent1"/>
              </a:buClr>
              <a:buSzPts val="1440"/>
              <a:buFont typeface="Courier New"/>
              <a:buChar char="o"/>
            </a:pPr>
            <a:r>
              <a:rPr lang="en-US" sz="1800" b="0" i="0" u="none" strike="noStrike" cap="none">
                <a:solidFill>
                  <a:srgbClr val="000000"/>
                </a:solidFill>
                <a:latin typeface="Trebuchet MS"/>
                <a:ea typeface="Trebuchet MS"/>
                <a:cs typeface="Trebuchet MS"/>
                <a:sym typeface="Trebuchet MS"/>
              </a:rPr>
              <a:t>It defines a minimum interface a smart contract must implement to allow unique tokens to be managed, owned and traded.</a:t>
            </a:r>
            <a:r>
              <a:rPr lang="en-US" sz="2000" b="0" i="0" u="none" strike="noStrike" cap="none">
                <a:solidFill>
                  <a:srgbClr val="000000"/>
                </a:solidFill>
                <a:latin typeface="Trebuchet MS"/>
                <a:ea typeface="Trebuchet MS"/>
                <a:cs typeface="Trebuchet MS"/>
                <a:sym typeface="Trebuchet MS"/>
              </a:rPr>
              <a:t>  </a:t>
            </a:r>
            <a:endParaRPr/>
          </a:p>
          <a:p>
            <a:pPr marL="457200" marR="0" lvl="0" indent="-368300" algn="l" rtl="0">
              <a:lnSpc>
                <a:spcPct val="100000"/>
              </a:lnSpc>
              <a:spcBef>
                <a:spcPts val="6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ERC-725: Ethereum Identity Standard</a:t>
            </a:r>
            <a:endParaRPr/>
          </a:p>
          <a:p>
            <a:pPr marL="800100" marR="0" lvl="1" indent="-342900" algn="l" rtl="0">
              <a:lnSpc>
                <a:spcPct val="100000"/>
              </a:lnSpc>
              <a:spcBef>
                <a:spcPts val="600"/>
              </a:spcBef>
              <a:spcAft>
                <a:spcPts val="0"/>
              </a:spcAft>
              <a:buClr>
                <a:schemeClr val="accent1"/>
              </a:buClr>
              <a:buSzPts val="1440"/>
              <a:buFont typeface="Courier New"/>
              <a:buChar char="o"/>
            </a:pPr>
            <a:r>
              <a:rPr lang="en-US" sz="1800" b="0" i="0" u="none" strike="noStrike" cap="none">
                <a:solidFill>
                  <a:srgbClr val="000000"/>
                </a:solidFill>
                <a:latin typeface="Trebuchet MS"/>
                <a:ea typeface="Trebuchet MS"/>
                <a:cs typeface="Trebuchet MS"/>
                <a:sym typeface="Trebuchet MS"/>
              </a:rPr>
              <a:t>A proposed standard for blockchain-based identity which lives on the Ethereum blockchain. </a:t>
            </a:r>
            <a:endParaRPr/>
          </a:p>
          <a:p>
            <a:pPr marL="800100" marR="0" lvl="1" indent="-342900" algn="l" rtl="0">
              <a:lnSpc>
                <a:spcPct val="100000"/>
              </a:lnSpc>
              <a:spcBef>
                <a:spcPts val="600"/>
              </a:spcBef>
              <a:spcAft>
                <a:spcPts val="0"/>
              </a:spcAft>
              <a:buClr>
                <a:schemeClr val="accent1"/>
              </a:buClr>
              <a:buSzPts val="1440"/>
              <a:buFont typeface="Courier New"/>
              <a:buChar char="o"/>
            </a:pPr>
            <a:r>
              <a:rPr lang="en-US" sz="1800" b="0" i="0" u="none" strike="noStrike" cap="none">
                <a:solidFill>
                  <a:srgbClr val="000000"/>
                </a:solidFill>
                <a:latin typeface="Trebuchet MS"/>
                <a:ea typeface="Trebuchet MS"/>
                <a:cs typeface="Trebuchet MS"/>
                <a:sym typeface="Trebuchet MS"/>
              </a:rPr>
              <a:t>It describes proxy smart contracts that can be controlled by multiple keys and other smart contracts, it can describe humans, groups, objects and machines.</a:t>
            </a:r>
            <a:endParaRPr/>
          </a:p>
          <a:p>
            <a:pPr marL="800100" marR="0" lvl="1" indent="-342900" algn="l" rtl="0">
              <a:lnSpc>
                <a:spcPct val="100000"/>
              </a:lnSpc>
              <a:spcBef>
                <a:spcPts val="600"/>
              </a:spcBef>
              <a:spcAft>
                <a:spcPts val="300"/>
              </a:spcAft>
              <a:buClr>
                <a:schemeClr val="accent1"/>
              </a:buClr>
              <a:buSzPts val="1440"/>
              <a:buFont typeface="Courier New"/>
              <a:buChar char="o"/>
            </a:pPr>
            <a:r>
              <a:rPr lang="en-US" sz="1800" b="0" i="0" u="none" strike="noStrike" cap="none">
                <a:solidFill>
                  <a:srgbClr val="000000"/>
                </a:solidFill>
                <a:latin typeface="Trebuchet MS"/>
                <a:ea typeface="Trebuchet MS"/>
                <a:cs typeface="Trebuchet MS"/>
                <a:sym typeface="Trebuchet MS"/>
              </a:rPr>
              <a:t>Users should be able to own and manage their identity instead of ceding ownership of identity to centralized organizations.</a:t>
            </a:r>
            <a:r>
              <a:rPr lang="en-US" sz="2000" b="0" i="0" u="none" strike="noStrike" cap="none">
                <a:solidFill>
                  <a:srgbClr val="000000"/>
                </a:solidFill>
                <a:latin typeface="Trebuchet MS"/>
                <a:ea typeface="Trebuchet MS"/>
                <a:cs typeface="Trebuchet MS"/>
                <a:sym typeface="Trebuchet MS"/>
              </a:rPr>
              <a:t>  </a:t>
            </a:r>
            <a:endParaRPr/>
          </a:p>
        </p:txBody>
      </p:sp>
      <p:sp>
        <p:nvSpPr>
          <p:cNvPr id="948" name="Google Shape;948;p68"/>
          <p:cNvSpPr/>
          <p:nvPr/>
        </p:nvSpPr>
        <p:spPr>
          <a:xfrm>
            <a:off x="9656980" y="6152493"/>
            <a:ext cx="2505138" cy="73866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http://erc721.org/</a:t>
            </a:r>
            <a:endParaRPr/>
          </a:p>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https://erc725alliance.org/</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8"/>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136" name="Google Shape;136;p8"/>
          <p:cNvSpPr txBox="1"/>
          <p:nvPr/>
        </p:nvSpPr>
        <p:spPr>
          <a:xfrm>
            <a:off x="498764" y="1263204"/>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Blockchain – What is it? </a:t>
            </a:r>
            <a:endParaRPr/>
          </a:p>
          <a:p>
            <a:pPr marL="88900" marR="0" lvl="0" indent="0" algn="l" rtl="0">
              <a:lnSpc>
                <a:spcPct val="100000"/>
              </a:lnSpc>
              <a:spcBef>
                <a:spcPts val="600"/>
              </a:spcBef>
              <a:spcAft>
                <a:spcPts val="0"/>
              </a:spcAft>
              <a:buNone/>
            </a:pPr>
            <a:r>
              <a:rPr lang="en-US" sz="2400" b="0" i="0" u="none" strike="noStrike" cap="none">
                <a:solidFill>
                  <a:srgbClr val="000000"/>
                </a:solidFill>
                <a:latin typeface="Arial"/>
                <a:ea typeface="Arial"/>
                <a:cs typeface="Arial"/>
                <a:sym typeface="Arial"/>
              </a:rPr>
              <a:t>     </a:t>
            </a:r>
            <a:r>
              <a:rPr lang="en-US" sz="2000" b="0" i="0" u="none" strike="noStrike" cap="none">
                <a:solidFill>
                  <a:srgbClr val="000000"/>
                </a:solidFill>
                <a:latin typeface="Trebuchet MS"/>
                <a:ea typeface="Trebuchet MS"/>
                <a:cs typeface="Trebuchet MS"/>
                <a:sym typeface="Trebuchet MS"/>
              </a:rPr>
              <a:t>In fact, the blockchain is more than a technology, it </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Usually contains financial transactions</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Is replicated across a number of systems in almost real-time</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Uses cryptography and digital signatures to prove identity, authenticity and enforce read/write access rights</a:t>
            </a:r>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Can be written by everyone in a public blockchain (but only certain participants in a </a:t>
            </a:r>
            <a:r>
              <a:rPr lang="en-US" sz="2000" b="0" i="0" u="none" strike="noStrike" cap="none">
                <a:solidFill>
                  <a:srgbClr val="000000"/>
                </a:solidFill>
                <a:latin typeface="Arial"/>
                <a:ea typeface="Arial"/>
                <a:cs typeface="Arial"/>
                <a:sym typeface="Arial"/>
              </a:rPr>
              <a:t>private blockchain)</a:t>
            </a:r>
            <a:endParaRPr sz="2000" b="0" i="0" u="none" strike="noStrike" cap="none">
              <a:solidFill>
                <a:srgbClr val="000000"/>
              </a:solidFill>
              <a:latin typeface="Trebuchet MS"/>
              <a:ea typeface="Trebuchet MS"/>
              <a:cs typeface="Trebuchet MS"/>
              <a:sym typeface="Trebuchet MS"/>
            </a:endParaRPr>
          </a:p>
          <a:p>
            <a:pPr marL="800100" marR="0" lvl="1" indent="-342900" algn="l" rtl="0">
              <a:lnSpc>
                <a:spcPct val="100000"/>
              </a:lnSpc>
              <a:spcBef>
                <a:spcPts val="600"/>
              </a:spcBef>
              <a:spcAft>
                <a:spcPts val="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Can be read by participants, often a wider audience</a:t>
            </a:r>
            <a:endParaRPr/>
          </a:p>
          <a:p>
            <a:pPr marL="800100" marR="0" lvl="1" indent="-342900" algn="l" rtl="0">
              <a:lnSpc>
                <a:spcPct val="100000"/>
              </a:lnSpc>
              <a:spcBef>
                <a:spcPts val="600"/>
              </a:spcBef>
              <a:spcAft>
                <a:spcPts val="300"/>
              </a:spcAft>
              <a:buClr>
                <a:schemeClr val="accent1"/>
              </a:buClr>
              <a:buSzPts val="1600"/>
              <a:buFont typeface="Courier New"/>
              <a:buChar char="o"/>
            </a:pPr>
            <a:r>
              <a:rPr lang="en-US" sz="2000" b="0" i="0" u="none" strike="noStrike" cap="none">
                <a:solidFill>
                  <a:srgbClr val="000000"/>
                </a:solidFill>
                <a:latin typeface="Trebuchet MS"/>
                <a:ea typeface="Trebuchet MS"/>
                <a:cs typeface="Trebuchet MS"/>
                <a:sym typeface="Trebuchet MS"/>
              </a:rPr>
              <a:t>Has mechanisms to make it hard to change historical records, or at least make it easy to detect when someone is trying to do so</a:t>
            </a:r>
            <a:endParaRPr/>
          </a:p>
        </p:txBody>
      </p:sp>
      <p:sp>
        <p:nvSpPr>
          <p:cNvPr id="137" name="Google Shape;137;p8"/>
          <p:cNvSpPr/>
          <p:nvPr/>
        </p:nvSpPr>
        <p:spPr>
          <a:xfrm>
            <a:off x="3650622" y="5735968"/>
            <a:ext cx="1310326" cy="740111"/>
          </a:xfrm>
          <a:prstGeom prst="rect">
            <a:avLst/>
          </a:prstGeom>
          <a:solidFill>
            <a:srgbClr val="4E89C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Block 2</a:t>
            </a:r>
            <a:endParaRPr/>
          </a:p>
        </p:txBody>
      </p:sp>
      <p:sp>
        <p:nvSpPr>
          <p:cNvPr id="138" name="Google Shape;138;p8"/>
          <p:cNvSpPr/>
          <p:nvPr/>
        </p:nvSpPr>
        <p:spPr>
          <a:xfrm>
            <a:off x="5300555" y="5735968"/>
            <a:ext cx="1310326" cy="740111"/>
          </a:xfrm>
          <a:prstGeom prst="rect">
            <a:avLst/>
          </a:prstGeom>
          <a:solidFill>
            <a:srgbClr val="4E89C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Block 3</a:t>
            </a:r>
            <a:endParaRPr/>
          </a:p>
        </p:txBody>
      </p:sp>
      <p:sp>
        <p:nvSpPr>
          <p:cNvPr id="139" name="Google Shape;139;p8"/>
          <p:cNvSpPr/>
          <p:nvPr/>
        </p:nvSpPr>
        <p:spPr>
          <a:xfrm>
            <a:off x="6920604" y="5735968"/>
            <a:ext cx="1310326" cy="740111"/>
          </a:xfrm>
          <a:prstGeom prst="rect">
            <a:avLst/>
          </a:prstGeom>
          <a:solidFill>
            <a:srgbClr val="4E89C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Block 4</a:t>
            </a:r>
            <a:endParaRPr/>
          </a:p>
        </p:txBody>
      </p:sp>
      <p:sp>
        <p:nvSpPr>
          <p:cNvPr id="140" name="Google Shape;140;p8"/>
          <p:cNvSpPr/>
          <p:nvPr/>
        </p:nvSpPr>
        <p:spPr>
          <a:xfrm>
            <a:off x="2019262" y="5735968"/>
            <a:ext cx="1310326" cy="740111"/>
          </a:xfrm>
          <a:prstGeom prst="rect">
            <a:avLst/>
          </a:prstGeom>
          <a:solidFill>
            <a:srgbClr val="4E89CD"/>
          </a:solidFill>
          <a:ln w="9525"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800" b="0" i="0" u="none" strike="noStrike" cap="none">
                <a:solidFill>
                  <a:schemeClr val="lt1"/>
                </a:solidFill>
                <a:latin typeface="Arial"/>
                <a:ea typeface="Arial"/>
                <a:cs typeface="Arial"/>
                <a:sym typeface="Arial"/>
              </a:rPr>
              <a:t>Block 1</a:t>
            </a:r>
            <a:endParaRPr/>
          </a:p>
        </p:txBody>
      </p:sp>
      <p:sp>
        <p:nvSpPr>
          <p:cNvPr id="141" name="Google Shape;141;p8"/>
          <p:cNvSpPr/>
          <p:nvPr/>
        </p:nvSpPr>
        <p:spPr>
          <a:xfrm>
            <a:off x="2162874" y="5780791"/>
            <a:ext cx="998764" cy="235343"/>
          </a:xfrm>
          <a:prstGeom prst="ellipse">
            <a:avLst/>
          </a:prstGeom>
          <a:solidFill>
            <a:srgbClr val="98BBDA"/>
          </a:solidFill>
          <a:ln w="25400" cap="flat" cmpd="sng">
            <a:solidFill>
              <a:srgbClr val="6387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hash</a:t>
            </a:r>
            <a:endParaRPr/>
          </a:p>
        </p:txBody>
      </p:sp>
      <p:sp>
        <p:nvSpPr>
          <p:cNvPr id="142" name="Google Shape;142;p8"/>
          <p:cNvSpPr/>
          <p:nvPr/>
        </p:nvSpPr>
        <p:spPr>
          <a:xfrm>
            <a:off x="2348495" y="6550223"/>
            <a:ext cx="9976555"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https://miethereum.com/wp-content/uploads/2017/11/A.-A-Gentle-Introduction-To-Blockchain-Technology.pdf</a:t>
            </a:r>
            <a:endParaRPr sz="1400" b="0" i="0" u="none" strike="noStrike" cap="none">
              <a:solidFill>
                <a:srgbClr val="000000"/>
              </a:solidFill>
              <a:latin typeface="Trebuchet MS"/>
              <a:ea typeface="Trebuchet MS"/>
              <a:cs typeface="Trebuchet MS"/>
              <a:sym typeface="Trebuchet MS"/>
            </a:endParaRPr>
          </a:p>
        </p:txBody>
      </p:sp>
      <p:sp>
        <p:nvSpPr>
          <p:cNvPr id="143" name="Google Shape;143;p8"/>
          <p:cNvSpPr/>
          <p:nvPr/>
        </p:nvSpPr>
        <p:spPr>
          <a:xfrm>
            <a:off x="3812989" y="5780791"/>
            <a:ext cx="998764" cy="235343"/>
          </a:xfrm>
          <a:prstGeom prst="ellipse">
            <a:avLst/>
          </a:prstGeom>
          <a:solidFill>
            <a:srgbClr val="98BBDA"/>
          </a:solidFill>
          <a:ln w="25400" cap="flat" cmpd="sng">
            <a:solidFill>
              <a:srgbClr val="6387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hash</a:t>
            </a:r>
            <a:endParaRPr/>
          </a:p>
        </p:txBody>
      </p:sp>
      <p:sp>
        <p:nvSpPr>
          <p:cNvPr id="144" name="Google Shape;144;p8"/>
          <p:cNvSpPr/>
          <p:nvPr/>
        </p:nvSpPr>
        <p:spPr>
          <a:xfrm>
            <a:off x="5444566" y="5785637"/>
            <a:ext cx="998764" cy="235343"/>
          </a:xfrm>
          <a:prstGeom prst="ellipse">
            <a:avLst/>
          </a:prstGeom>
          <a:solidFill>
            <a:srgbClr val="98BBDA"/>
          </a:solidFill>
          <a:ln w="25400" cap="flat" cmpd="sng">
            <a:solidFill>
              <a:srgbClr val="6387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hash</a:t>
            </a:r>
            <a:endParaRPr/>
          </a:p>
        </p:txBody>
      </p:sp>
      <p:sp>
        <p:nvSpPr>
          <p:cNvPr id="145" name="Google Shape;145;p8"/>
          <p:cNvSpPr/>
          <p:nvPr/>
        </p:nvSpPr>
        <p:spPr>
          <a:xfrm>
            <a:off x="7061201" y="5780791"/>
            <a:ext cx="998764" cy="235343"/>
          </a:xfrm>
          <a:prstGeom prst="ellipse">
            <a:avLst/>
          </a:prstGeom>
          <a:solidFill>
            <a:srgbClr val="98BBDA"/>
          </a:solidFill>
          <a:ln w="25400" cap="flat" cmpd="sng">
            <a:solidFill>
              <a:srgbClr val="6387B8"/>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050" b="0" i="0" u="none" strike="noStrike" cap="none">
                <a:solidFill>
                  <a:schemeClr val="dk1"/>
                </a:solidFill>
                <a:latin typeface="Arial"/>
                <a:ea typeface="Arial"/>
                <a:cs typeface="Arial"/>
                <a:sym typeface="Arial"/>
              </a:rPr>
              <a:t>hash</a:t>
            </a:r>
            <a:endParaRPr/>
          </a:p>
        </p:txBody>
      </p:sp>
      <p:cxnSp>
        <p:nvCxnSpPr>
          <p:cNvPr id="146" name="Google Shape;146;p8"/>
          <p:cNvCxnSpPr/>
          <p:nvPr/>
        </p:nvCxnSpPr>
        <p:spPr>
          <a:xfrm rot="10800000">
            <a:off x="3161638" y="6106024"/>
            <a:ext cx="651351"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47" name="Google Shape;147;p8"/>
          <p:cNvCxnSpPr/>
          <p:nvPr/>
        </p:nvCxnSpPr>
        <p:spPr>
          <a:xfrm rot="10800000">
            <a:off x="4811753" y="6106024"/>
            <a:ext cx="651351"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cxnSp>
        <p:nvCxnSpPr>
          <p:cNvPr id="148" name="Google Shape;148;p8"/>
          <p:cNvCxnSpPr/>
          <p:nvPr/>
        </p:nvCxnSpPr>
        <p:spPr>
          <a:xfrm rot="10800000">
            <a:off x="6443330" y="6104095"/>
            <a:ext cx="651351"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47"/>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9"/>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155" name="Google Shape;155;p9"/>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30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Distributed ledger – What is it?</a:t>
            </a:r>
            <a:endParaRPr/>
          </a:p>
        </p:txBody>
      </p:sp>
      <p:pic>
        <p:nvPicPr>
          <p:cNvPr id="156" name="Google Shape;156;p9" descr="Screen Shot 2016-10-20 at 19.13.48.jpg"/>
          <p:cNvPicPr preferRelativeResize="0"/>
          <p:nvPr/>
        </p:nvPicPr>
        <p:blipFill rotWithShape="1">
          <a:blip r:embed="rId3">
            <a:alphaModFix/>
          </a:blip>
          <a:srcRect r="47052"/>
          <a:stretch/>
        </p:blipFill>
        <p:spPr>
          <a:xfrm>
            <a:off x="1584061" y="2308484"/>
            <a:ext cx="3986299" cy="4135533"/>
          </a:xfrm>
          <a:prstGeom prst="rect">
            <a:avLst/>
          </a:prstGeom>
          <a:noFill/>
          <a:ln>
            <a:noFill/>
          </a:ln>
        </p:spPr>
      </p:pic>
      <p:pic>
        <p:nvPicPr>
          <p:cNvPr id="157" name="Google Shape;157;p9" descr="Screen Shot 2016-10-20 at 19.13.48.jpg"/>
          <p:cNvPicPr preferRelativeResize="0"/>
          <p:nvPr/>
        </p:nvPicPr>
        <p:blipFill rotWithShape="1">
          <a:blip r:embed="rId3">
            <a:alphaModFix/>
          </a:blip>
          <a:srcRect l="52937"/>
          <a:stretch/>
        </p:blipFill>
        <p:spPr>
          <a:xfrm>
            <a:off x="6311154" y="1609671"/>
            <a:ext cx="4023655" cy="4778066"/>
          </a:xfrm>
          <a:prstGeom prst="rect">
            <a:avLst/>
          </a:prstGeom>
          <a:noFill/>
          <a:ln>
            <a:noFill/>
          </a:ln>
        </p:spPr>
      </p:pic>
      <p:sp>
        <p:nvSpPr>
          <p:cNvPr id="158" name="Google Shape;158;p9"/>
          <p:cNvSpPr/>
          <p:nvPr/>
        </p:nvSpPr>
        <p:spPr>
          <a:xfrm>
            <a:off x="2136586" y="6414346"/>
            <a:ext cx="9726707" cy="523220"/>
          </a:xfrm>
          <a:prstGeom prst="rect">
            <a:avLst/>
          </a:prstGeom>
          <a:noFill/>
          <a:ln>
            <a:noFill/>
          </a:ln>
        </p:spPr>
        <p:txBody>
          <a:bodyPr spcFirstLastPara="1" wrap="square" lIns="91425" tIns="45700" rIns="91425" bIns="45700" anchor="t" anchorCtr="0">
            <a:spAutoFit/>
          </a:bodyPr>
          <a:lstStyle/>
          <a:p>
            <a:pPr marL="0" marR="0" lvl="0" indent="0" algn="r"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https://tradeix.com/distributed-ledger-technology/ </a:t>
            </a:r>
            <a:endParaRPr/>
          </a:p>
          <a:p>
            <a:pPr marL="0" marR="0" lvl="0" indent="0" algn="r"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 Image source: https://knowledgecrypto.com/the-difference-between-blockchains-distributed-ledger-technology/ </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0"/>
          <p:cNvSpPr txBox="1"/>
          <p:nvPr/>
        </p:nvSpPr>
        <p:spPr>
          <a:xfrm>
            <a:off x="324750" y="299275"/>
            <a:ext cx="9780900" cy="853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US" sz="3600" b="1" i="0" u="none" strike="noStrike" cap="none">
                <a:solidFill>
                  <a:srgbClr val="000000"/>
                </a:solidFill>
                <a:latin typeface="Trebuchet MS"/>
                <a:ea typeface="Trebuchet MS"/>
                <a:cs typeface="Trebuchet MS"/>
                <a:sym typeface="Trebuchet MS"/>
              </a:rPr>
              <a:t>Blockchain terminologies</a:t>
            </a:r>
            <a:endParaRPr/>
          </a:p>
        </p:txBody>
      </p:sp>
      <p:sp>
        <p:nvSpPr>
          <p:cNvPr id="165" name="Google Shape;165;p10"/>
          <p:cNvSpPr txBox="1"/>
          <p:nvPr/>
        </p:nvSpPr>
        <p:spPr>
          <a:xfrm>
            <a:off x="498764" y="1609671"/>
            <a:ext cx="8804535" cy="4361640"/>
          </a:xfrm>
          <a:prstGeom prst="rect">
            <a:avLst/>
          </a:prstGeom>
          <a:noFill/>
          <a:ln>
            <a:noFill/>
          </a:ln>
        </p:spPr>
        <p:txBody>
          <a:bodyPr spcFirstLastPara="1" wrap="square" lIns="91425" tIns="91425" rIns="91425" bIns="91425" anchor="t" anchorCtr="0">
            <a:noAutofit/>
          </a:bodyPr>
          <a:lstStyle/>
          <a:p>
            <a:pPr marL="457200" marR="0" lvl="0" indent="-368300" algn="l" rtl="0">
              <a:lnSpc>
                <a:spcPct val="100000"/>
              </a:lnSpc>
              <a:spcBef>
                <a:spcPts val="300"/>
              </a:spcBef>
              <a:spcAft>
                <a:spcPts val="300"/>
              </a:spcAft>
              <a:buClr>
                <a:srgbClr val="595959"/>
              </a:buClr>
              <a:buSzPts val="2200"/>
              <a:buFont typeface="Arial"/>
              <a:buChar char="●"/>
            </a:pPr>
            <a:r>
              <a:rPr lang="en-US" sz="2400" b="1" i="0" u="none" strike="noStrike" cap="none">
                <a:solidFill>
                  <a:schemeClr val="dk1"/>
                </a:solidFill>
                <a:latin typeface="Trebuchet MS"/>
                <a:ea typeface="Trebuchet MS"/>
                <a:cs typeface="Trebuchet MS"/>
                <a:sym typeface="Trebuchet MS"/>
              </a:rPr>
              <a:t>Distributed ledger – How it works?</a:t>
            </a:r>
            <a:endParaRPr/>
          </a:p>
        </p:txBody>
      </p:sp>
      <p:grpSp>
        <p:nvGrpSpPr>
          <p:cNvPr id="166" name="Google Shape;166;p10"/>
          <p:cNvGrpSpPr/>
          <p:nvPr/>
        </p:nvGrpSpPr>
        <p:grpSpPr>
          <a:xfrm>
            <a:off x="502894" y="2711262"/>
            <a:ext cx="9394626" cy="1502668"/>
            <a:chOff x="4130" y="484136"/>
            <a:chExt cx="9394626" cy="1502668"/>
          </a:xfrm>
        </p:grpSpPr>
        <p:sp>
          <p:nvSpPr>
            <p:cNvPr id="167" name="Google Shape;167;p10"/>
            <p:cNvSpPr/>
            <p:nvPr/>
          </p:nvSpPr>
          <p:spPr>
            <a:xfrm>
              <a:off x="4130" y="486021"/>
              <a:ext cx="1805864" cy="1439048"/>
            </a:xfrm>
            <a:prstGeom prst="roundRect">
              <a:avLst>
                <a:gd name="adj" fmla="val 10000"/>
              </a:avLst>
            </a:prstGeom>
            <a:solidFill>
              <a:srgbClr val="98BBDA"/>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0"/>
            <p:cNvSpPr txBox="1"/>
            <p:nvPr/>
          </p:nvSpPr>
          <p:spPr>
            <a:xfrm>
              <a:off x="46278" y="528169"/>
              <a:ext cx="1721568" cy="13547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Users initiate transactions using their </a:t>
              </a:r>
              <a:r>
                <a:rPr lang="en-US" sz="1800" b="0" i="1" u="none" strike="noStrike" cap="none">
                  <a:solidFill>
                    <a:schemeClr val="lt1"/>
                  </a:solidFill>
                  <a:latin typeface="Arial"/>
                  <a:ea typeface="Arial"/>
                  <a:cs typeface="Arial"/>
                  <a:sym typeface="Arial"/>
                </a:rPr>
                <a:t>Digital Signatures</a:t>
              </a:r>
              <a:endParaRPr sz="1800" b="0" i="1" u="none" strike="noStrike" cap="none">
                <a:solidFill>
                  <a:schemeClr val="lt1"/>
                </a:solidFill>
                <a:latin typeface="Arial"/>
                <a:ea typeface="Arial"/>
                <a:cs typeface="Arial"/>
                <a:sym typeface="Arial"/>
              </a:endParaRPr>
            </a:p>
          </p:txBody>
        </p:sp>
        <p:sp>
          <p:nvSpPr>
            <p:cNvPr id="169" name="Google Shape;169;p10"/>
            <p:cNvSpPr/>
            <p:nvPr/>
          </p:nvSpPr>
          <p:spPr>
            <a:xfrm rot="-2563">
              <a:off x="1990581" y="980667"/>
              <a:ext cx="382843" cy="447854"/>
            </a:xfrm>
            <a:prstGeom prst="rightArrow">
              <a:avLst>
                <a:gd name="adj1" fmla="val 60000"/>
                <a:gd name="adj2" fmla="val 50000"/>
              </a:avLst>
            </a:prstGeom>
            <a:gradFill>
              <a:gsLst>
                <a:gs pos="0">
                  <a:srgbClr val="A6ADBB"/>
                </a:gs>
                <a:gs pos="100000">
                  <a:srgbClr val="D1D8E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0"/>
            <p:cNvSpPr txBox="1"/>
            <p:nvPr/>
          </p:nvSpPr>
          <p:spPr>
            <a:xfrm rot="-2563">
              <a:off x="1990581" y="1070281"/>
              <a:ext cx="267990" cy="26871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71" name="Google Shape;171;p10"/>
            <p:cNvSpPr/>
            <p:nvPr/>
          </p:nvSpPr>
          <p:spPr>
            <a:xfrm>
              <a:off x="2532340" y="484136"/>
              <a:ext cx="1805864" cy="1439048"/>
            </a:xfrm>
            <a:prstGeom prst="roundRect">
              <a:avLst>
                <a:gd name="adj" fmla="val 10000"/>
              </a:avLst>
            </a:prstGeom>
            <a:solidFill>
              <a:srgbClr val="98BBDA"/>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0"/>
            <p:cNvSpPr txBox="1"/>
            <p:nvPr/>
          </p:nvSpPr>
          <p:spPr>
            <a:xfrm>
              <a:off x="2574488" y="526284"/>
              <a:ext cx="1721568" cy="13547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Users Broadcast their transactions to Nodes</a:t>
              </a:r>
              <a:endParaRPr/>
            </a:p>
          </p:txBody>
        </p:sp>
        <p:sp>
          <p:nvSpPr>
            <p:cNvPr id="173" name="Google Shape;173;p10"/>
            <p:cNvSpPr/>
            <p:nvPr/>
          </p:nvSpPr>
          <p:spPr>
            <a:xfrm rot="86124">
              <a:off x="4521414" y="1011818"/>
              <a:ext cx="388654" cy="447854"/>
            </a:xfrm>
            <a:prstGeom prst="rightArrow">
              <a:avLst>
                <a:gd name="adj1" fmla="val 60000"/>
                <a:gd name="adj2" fmla="val 50000"/>
              </a:avLst>
            </a:prstGeom>
            <a:gradFill>
              <a:gsLst>
                <a:gs pos="0">
                  <a:srgbClr val="A6ADBB"/>
                </a:gs>
                <a:gs pos="100000">
                  <a:srgbClr val="D1D8E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0"/>
            <p:cNvSpPr txBox="1"/>
            <p:nvPr/>
          </p:nvSpPr>
          <p:spPr>
            <a:xfrm rot="86124">
              <a:off x="4521432" y="1099929"/>
              <a:ext cx="272058" cy="26871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75" name="Google Shape;175;p10"/>
            <p:cNvSpPr/>
            <p:nvPr/>
          </p:nvSpPr>
          <p:spPr>
            <a:xfrm>
              <a:off x="5071285" y="547756"/>
              <a:ext cx="1805864" cy="1439048"/>
            </a:xfrm>
            <a:prstGeom prst="roundRect">
              <a:avLst>
                <a:gd name="adj" fmla="val 10000"/>
              </a:avLst>
            </a:prstGeom>
            <a:solidFill>
              <a:srgbClr val="79A1CA"/>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0"/>
            <p:cNvSpPr txBox="1"/>
            <p:nvPr/>
          </p:nvSpPr>
          <p:spPr>
            <a:xfrm>
              <a:off x="5113433" y="589904"/>
              <a:ext cx="1721568" cy="13547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0" u="none" strike="noStrike" cap="none">
                  <a:solidFill>
                    <a:schemeClr val="lt1"/>
                  </a:solidFill>
                  <a:latin typeface="Arial"/>
                  <a:ea typeface="Arial"/>
                  <a:cs typeface="Arial"/>
                  <a:sym typeface="Arial"/>
                </a:rPr>
                <a:t>One or more </a:t>
              </a:r>
              <a:r>
                <a:rPr lang="en-US" sz="1800" b="0" i="1" u="none" strike="noStrike" cap="none">
                  <a:solidFill>
                    <a:schemeClr val="lt1"/>
                  </a:solidFill>
                  <a:latin typeface="Arial"/>
                  <a:ea typeface="Arial"/>
                  <a:cs typeface="Arial"/>
                  <a:sym typeface="Arial"/>
                </a:rPr>
                <a:t>Nodes</a:t>
              </a:r>
              <a:r>
                <a:rPr lang="en-US" sz="1800" b="0" i="0" u="none" strike="noStrike" cap="none">
                  <a:solidFill>
                    <a:schemeClr val="lt1"/>
                  </a:solidFill>
                  <a:latin typeface="Arial"/>
                  <a:ea typeface="Arial"/>
                  <a:cs typeface="Arial"/>
                  <a:sym typeface="Arial"/>
                </a:rPr>
                <a:t> begin validating each transaction</a:t>
              </a:r>
              <a:endParaRPr sz="1800" b="0" i="0" u="none" strike="noStrike" cap="none">
                <a:solidFill>
                  <a:schemeClr val="lt1"/>
                </a:solidFill>
                <a:latin typeface="Arial"/>
                <a:ea typeface="Arial"/>
                <a:cs typeface="Arial"/>
                <a:sym typeface="Arial"/>
              </a:endParaRPr>
            </a:p>
          </p:txBody>
        </p:sp>
        <p:sp>
          <p:nvSpPr>
            <p:cNvPr id="177" name="Google Shape;177;p10"/>
            <p:cNvSpPr/>
            <p:nvPr/>
          </p:nvSpPr>
          <p:spPr>
            <a:xfrm>
              <a:off x="7056085" y="1043353"/>
              <a:ext cx="379343" cy="447854"/>
            </a:xfrm>
            <a:prstGeom prst="rightArrow">
              <a:avLst>
                <a:gd name="adj1" fmla="val 60000"/>
                <a:gd name="adj2" fmla="val 50000"/>
              </a:avLst>
            </a:prstGeom>
            <a:gradFill>
              <a:gsLst>
                <a:gs pos="0">
                  <a:srgbClr val="A6ADBB"/>
                </a:gs>
                <a:gs pos="100000">
                  <a:srgbClr val="D1D8E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0"/>
            <p:cNvSpPr txBox="1"/>
            <p:nvPr/>
          </p:nvSpPr>
          <p:spPr>
            <a:xfrm>
              <a:off x="7056085" y="1132924"/>
              <a:ext cx="265540" cy="26871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79" name="Google Shape;179;p10"/>
            <p:cNvSpPr/>
            <p:nvPr/>
          </p:nvSpPr>
          <p:spPr>
            <a:xfrm>
              <a:off x="7592892" y="547756"/>
              <a:ext cx="1805864" cy="1439048"/>
            </a:xfrm>
            <a:prstGeom prst="roundRect">
              <a:avLst>
                <a:gd name="adj" fmla="val 10000"/>
              </a:avLst>
            </a:prstGeom>
            <a:solidFill>
              <a:srgbClr val="6386B6"/>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0"/>
            <p:cNvSpPr txBox="1"/>
            <p:nvPr/>
          </p:nvSpPr>
          <p:spPr>
            <a:xfrm>
              <a:off x="7635040" y="589904"/>
              <a:ext cx="1721568" cy="1354752"/>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1" u="none" strike="noStrike" cap="none">
                  <a:solidFill>
                    <a:schemeClr val="lt1"/>
                  </a:solidFill>
                  <a:latin typeface="Arial"/>
                  <a:ea typeface="Arial"/>
                  <a:cs typeface="Arial"/>
                  <a:sym typeface="Arial"/>
                </a:rPr>
                <a:t>Nodes</a:t>
              </a:r>
              <a:r>
                <a:rPr lang="en-US" sz="1800" b="0" i="0" u="none" strike="noStrike" cap="none">
                  <a:solidFill>
                    <a:schemeClr val="lt1"/>
                  </a:solidFill>
                  <a:latin typeface="Arial"/>
                  <a:ea typeface="Arial"/>
                  <a:cs typeface="Arial"/>
                  <a:sym typeface="Arial"/>
                </a:rPr>
                <a:t> aggregate validated transactions into </a:t>
              </a:r>
              <a:r>
                <a:rPr lang="en-US" sz="1800" b="0" i="1" u="none" strike="noStrike" cap="none">
                  <a:solidFill>
                    <a:schemeClr val="lt1"/>
                  </a:solidFill>
                  <a:latin typeface="Arial"/>
                  <a:ea typeface="Arial"/>
                  <a:cs typeface="Arial"/>
                  <a:sym typeface="Arial"/>
                </a:rPr>
                <a:t>Blocks</a:t>
              </a:r>
              <a:endParaRPr sz="1800" b="0" i="1" u="none" strike="noStrike" cap="none">
                <a:solidFill>
                  <a:schemeClr val="lt1"/>
                </a:solidFill>
                <a:latin typeface="Arial"/>
                <a:ea typeface="Arial"/>
                <a:cs typeface="Arial"/>
                <a:sym typeface="Arial"/>
              </a:endParaRPr>
            </a:p>
          </p:txBody>
        </p:sp>
      </p:grpSp>
      <p:grpSp>
        <p:nvGrpSpPr>
          <p:cNvPr id="181" name="Google Shape;181;p10"/>
          <p:cNvGrpSpPr/>
          <p:nvPr/>
        </p:nvGrpSpPr>
        <p:grpSpPr>
          <a:xfrm>
            <a:off x="849756" y="4870459"/>
            <a:ext cx="9333675" cy="1188334"/>
            <a:chOff x="0" y="383874"/>
            <a:chExt cx="9333675" cy="1188334"/>
          </a:xfrm>
        </p:grpSpPr>
        <p:sp>
          <p:nvSpPr>
            <p:cNvPr id="182" name="Google Shape;182;p10"/>
            <p:cNvSpPr/>
            <p:nvPr/>
          </p:nvSpPr>
          <p:spPr>
            <a:xfrm>
              <a:off x="0" y="383874"/>
              <a:ext cx="1805864" cy="1185098"/>
            </a:xfrm>
            <a:prstGeom prst="roundRect">
              <a:avLst>
                <a:gd name="adj" fmla="val 10000"/>
              </a:avLst>
            </a:prstGeom>
            <a:no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0"/>
            <p:cNvSpPr txBox="1"/>
            <p:nvPr/>
          </p:nvSpPr>
          <p:spPr>
            <a:xfrm>
              <a:off x="34710" y="418584"/>
              <a:ext cx="1736444" cy="1115678"/>
            </a:xfrm>
            <a:prstGeom prst="rect">
              <a:avLst/>
            </a:prstGeom>
            <a:noFill/>
            <a:ln>
              <a:noFill/>
            </a:ln>
          </p:spPr>
          <p:txBody>
            <a:bodyPr spcFirstLastPara="1" wrap="square" lIns="53325" tIns="53325" rIns="53325" bIns="53325" anchor="ctr" anchorCtr="0">
              <a:noAutofit/>
            </a:bodyPr>
            <a:lstStyle/>
            <a:p>
              <a:pPr marL="0" marR="0" lvl="0" indent="0" algn="ctr" rtl="0">
                <a:lnSpc>
                  <a:spcPct val="90000"/>
                </a:lnSpc>
                <a:spcBef>
                  <a:spcPts val="0"/>
                </a:spcBef>
                <a:spcAft>
                  <a:spcPts val="0"/>
                </a:spcAft>
                <a:buClr>
                  <a:srgbClr val="000000"/>
                </a:buClr>
                <a:buSzPts val="1400"/>
                <a:buFont typeface="Arial"/>
                <a:buNone/>
              </a:pPr>
              <a:endParaRPr sz="1400" b="0" i="1" u="none" strike="noStrike" cap="none">
                <a:solidFill>
                  <a:schemeClr val="lt1"/>
                </a:solidFill>
                <a:latin typeface="Arial"/>
                <a:ea typeface="Arial"/>
                <a:cs typeface="Arial"/>
                <a:sym typeface="Arial"/>
              </a:endParaRPr>
            </a:p>
          </p:txBody>
        </p:sp>
        <p:sp>
          <p:nvSpPr>
            <p:cNvPr id="184" name="Google Shape;184;p10"/>
            <p:cNvSpPr/>
            <p:nvPr/>
          </p:nvSpPr>
          <p:spPr>
            <a:xfrm rot="4395">
              <a:off x="1987091" y="754128"/>
              <a:ext cx="384201" cy="447854"/>
            </a:xfrm>
            <a:prstGeom prst="rightArrow">
              <a:avLst>
                <a:gd name="adj1" fmla="val 60000"/>
                <a:gd name="adj2" fmla="val 50000"/>
              </a:avLst>
            </a:prstGeom>
            <a:gradFill>
              <a:gsLst>
                <a:gs pos="0">
                  <a:srgbClr val="A6ADBB"/>
                </a:gs>
                <a:gs pos="100000">
                  <a:srgbClr val="D1D8E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0"/>
            <p:cNvSpPr txBox="1"/>
            <p:nvPr/>
          </p:nvSpPr>
          <p:spPr>
            <a:xfrm rot="4395">
              <a:off x="1987091" y="843625"/>
              <a:ext cx="268941" cy="26871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86" name="Google Shape;186;p10"/>
            <p:cNvSpPr/>
            <p:nvPr/>
          </p:nvSpPr>
          <p:spPr>
            <a:xfrm>
              <a:off x="2530773" y="387110"/>
              <a:ext cx="1805864" cy="1185098"/>
            </a:xfrm>
            <a:prstGeom prst="roundRect">
              <a:avLst>
                <a:gd name="adj" fmla="val 10000"/>
              </a:avLst>
            </a:prstGeom>
            <a:solidFill>
              <a:srgbClr val="4E89CD"/>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0"/>
            <p:cNvSpPr txBox="1"/>
            <p:nvPr/>
          </p:nvSpPr>
          <p:spPr>
            <a:xfrm>
              <a:off x="2565483" y="421820"/>
              <a:ext cx="1736444" cy="111567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1" u="none" strike="noStrike" cap="none">
                  <a:solidFill>
                    <a:schemeClr val="lt1"/>
                  </a:solidFill>
                  <a:latin typeface="Arial"/>
                  <a:ea typeface="Arial"/>
                  <a:cs typeface="Arial"/>
                  <a:sym typeface="Arial"/>
                </a:rPr>
                <a:t>Nodes</a:t>
              </a:r>
              <a:r>
                <a:rPr lang="en-US" sz="1800" b="0" i="0" u="none" strike="noStrike" cap="none">
                  <a:solidFill>
                    <a:schemeClr val="lt1"/>
                  </a:solidFill>
                  <a:latin typeface="Arial"/>
                  <a:ea typeface="Arial"/>
                  <a:cs typeface="Arial"/>
                  <a:sym typeface="Arial"/>
                </a:rPr>
                <a:t> Broadcast </a:t>
              </a:r>
              <a:r>
                <a:rPr lang="en-US" sz="1800" b="0" i="1" u="none" strike="noStrike" cap="none">
                  <a:solidFill>
                    <a:schemeClr val="lt1"/>
                  </a:solidFill>
                  <a:latin typeface="Arial"/>
                  <a:ea typeface="Arial"/>
                  <a:cs typeface="Arial"/>
                  <a:sym typeface="Arial"/>
                </a:rPr>
                <a:t>Blocks </a:t>
              </a:r>
              <a:r>
                <a:rPr lang="en-US" sz="1800" b="0" i="0" u="none" strike="noStrike" cap="none">
                  <a:solidFill>
                    <a:schemeClr val="lt1"/>
                  </a:solidFill>
                  <a:latin typeface="Arial"/>
                  <a:ea typeface="Arial"/>
                  <a:cs typeface="Arial"/>
                  <a:sym typeface="Arial"/>
                </a:rPr>
                <a:t>to each other</a:t>
              </a:r>
              <a:endParaRPr sz="1800" b="0" i="1" u="none" strike="noStrike" cap="none">
                <a:solidFill>
                  <a:schemeClr val="lt1"/>
                </a:solidFill>
                <a:latin typeface="Arial"/>
                <a:ea typeface="Arial"/>
                <a:cs typeface="Arial"/>
                <a:sym typeface="Arial"/>
              </a:endParaRPr>
            </a:p>
          </p:txBody>
        </p:sp>
        <p:sp>
          <p:nvSpPr>
            <p:cNvPr id="188" name="Google Shape;188;p10"/>
            <p:cNvSpPr/>
            <p:nvPr/>
          </p:nvSpPr>
          <p:spPr>
            <a:xfrm>
              <a:off x="4512170" y="755732"/>
              <a:ext cx="372127" cy="447854"/>
            </a:xfrm>
            <a:prstGeom prst="rightArrow">
              <a:avLst>
                <a:gd name="adj1" fmla="val 60000"/>
                <a:gd name="adj2" fmla="val 50000"/>
              </a:avLst>
            </a:prstGeom>
            <a:gradFill>
              <a:gsLst>
                <a:gs pos="0">
                  <a:srgbClr val="A6ADBB"/>
                </a:gs>
                <a:gs pos="100000">
                  <a:srgbClr val="D1D8E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0"/>
            <p:cNvSpPr txBox="1"/>
            <p:nvPr/>
          </p:nvSpPr>
          <p:spPr>
            <a:xfrm>
              <a:off x="4512170" y="845303"/>
              <a:ext cx="260489" cy="26871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90" name="Google Shape;190;p10"/>
            <p:cNvSpPr/>
            <p:nvPr/>
          </p:nvSpPr>
          <p:spPr>
            <a:xfrm>
              <a:off x="5038766" y="387110"/>
              <a:ext cx="1805864" cy="1185098"/>
            </a:xfrm>
            <a:prstGeom prst="roundRect">
              <a:avLst>
                <a:gd name="adj" fmla="val 10000"/>
              </a:avLst>
            </a:prstGeom>
            <a:solidFill>
              <a:srgbClr val="2A5A8F"/>
            </a:soli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0"/>
            <p:cNvSpPr txBox="1"/>
            <p:nvPr/>
          </p:nvSpPr>
          <p:spPr>
            <a:xfrm>
              <a:off x="5073476" y="421820"/>
              <a:ext cx="1736444" cy="111567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1" u="none" strike="noStrike" cap="none">
                  <a:solidFill>
                    <a:schemeClr val="lt1"/>
                  </a:solidFill>
                  <a:latin typeface="Arial"/>
                  <a:ea typeface="Arial"/>
                  <a:cs typeface="Arial"/>
                  <a:sym typeface="Arial"/>
                </a:rPr>
                <a:t>Consensus</a:t>
              </a:r>
              <a:r>
                <a:rPr lang="en-US" sz="1800" b="0" i="0" u="none" strike="noStrike" cap="none">
                  <a:solidFill>
                    <a:schemeClr val="lt1"/>
                  </a:solidFill>
                  <a:latin typeface="Arial"/>
                  <a:ea typeface="Arial"/>
                  <a:cs typeface="Arial"/>
                  <a:sym typeface="Arial"/>
                </a:rPr>
                <a:t> protocol used</a:t>
              </a:r>
              <a:endParaRPr/>
            </a:p>
          </p:txBody>
        </p:sp>
        <p:sp>
          <p:nvSpPr>
            <p:cNvPr id="192" name="Google Shape;192;p10"/>
            <p:cNvSpPr/>
            <p:nvPr/>
          </p:nvSpPr>
          <p:spPr>
            <a:xfrm>
              <a:off x="7015425" y="755732"/>
              <a:ext cx="362085" cy="447854"/>
            </a:xfrm>
            <a:prstGeom prst="rightArrow">
              <a:avLst>
                <a:gd name="adj1" fmla="val 60000"/>
                <a:gd name="adj2" fmla="val 50000"/>
              </a:avLst>
            </a:prstGeom>
            <a:gradFill>
              <a:gsLst>
                <a:gs pos="0">
                  <a:srgbClr val="A6ADBB"/>
                </a:gs>
                <a:gs pos="100000">
                  <a:srgbClr val="D1D8E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0"/>
            <p:cNvSpPr txBox="1"/>
            <p:nvPr/>
          </p:nvSpPr>
          <p:spPr>
            <a:xfrm>
              <a:off x="7015425" y="845303"/>
              <a:ext cx="253460" cy="268712"/>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Clr>
                  <a:srgbClr val="000000"/>
                </a:buClr>
                <a:buSzPts val="2000"/>
                <a:buFont typeface="Arial"/>
                <a:buNone/>
              </a:pPr>
              <a:endParaRPr sz="2000" b="0" i="0" u="none" strike="noStrike" cap="none">
                <a:solidFill>
                  <a:schemeClr val="lt1"/>
                </a:solidFill>
                <a:latin typeface="Arial"/>
                <a:ea typeface="Arial"/>
                <a:cs typeface="Arial"/>
                <a:sym typeface="Arial"/>
              </a:endParaRPr>
            </a:p>
          </p:txBody>
        </p:sp>
        <p:sp>
          <p:nvSpPr>
            <p:cNvPr id="194" name="Google Shape;194;p10"/>
            <p:cNvSpPr/>
            <p:nvPr/>
          </p:nvSpPr>
          <p:spPr>
            <a:xfrm>
              <a:off x="7527811" y="387110"/>
              <a:ext cx="1805864" cy="1185098"/>
            </a:xfrm>
            <a:prstGeom prst="roundRect">
              <a:avLst>
                <a:gd name="adj" fmla="val 10000"/>
              </a:avLst>
            </a:prstGeom>
            <a:gradFill>
              <a:gsLst>
                <a:gs pos="0">
                  <a:srgbClr val="0A3F79"/>
                </a:gs>
                <a:gs pos="100000">
                  <a:srgbClr val="ABB6D6"/>
                </a:gs>
              </a:gsLst>
              <a:lin ang="16200000" scaled="0"/>
            </a:gradFill>
            <a:ln>
              <a:noFill/>
            </a:ln>
            <a:effectLst>
              <a:outerShdw blurRad="40000" dist="23000" dir="5400000" rotWithShape="0">
                <a:srgbClr val="000000">
                  <a:alpha val="34901"/>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0"/>
            <p:cNvSpPr txBox="1"/>
            <p:nvPr/>
          </p:nvSpPr>
          <p:spPr>
            <a:xfrm>
              <a:off x="7562521" y="421820"/>
              <a:ext cx="1736444" cy="1115678"/>
            </a:xfrm>
            <a:prstGeom prst="rect">
              <a:avLst/>
            </a:prstGeom>
            <a:noFill/>
            <a:ln>
              <a:noFill/>
            </a:ln>
          </p:spPr>
          <p:txBody>
            <a:bodyPr spcFirstLastPara="1" wrap="square" lIns="68575" tIns="68575" rIns="68575" bIns="68575" anchor="ctr" anchorCtr="0">
              <a:noAutofit/>
            </a:bodyPr>
            <a:lstStyle/>
            <a:p>
              <a:pPr marL="0" marR="0" lvl="0" indent="0" algn="ctr" rtl="0">
                <a:lnSpc>
                  <a:spcPct val="90000"/>
                </a:lnSpc>
                <a:spcBef>
                  <a:spcPts val="0"/>
                </a:spcBef>
                <a:spcAft>
                  <a:spcPts val="0"/>
                </a:spcAft>
                <a:buClr>
                  <a:srgbClr val="000000"/>
                </a:buClr>
                <a:buSzPts val="1800"/>
                <a:buFont typeface="Arial"/>
                <a:buNone/>
              </a:pPr>
              <a:r>
                <a:rPr lang="en-US" sz="1800" b="0" i="1" u="none" strike="noStrike" cap="none">
                  <a:solidFill>
                    <a:schemeClr val="lt1"/>
                  </a:solidFill>
                  <a:latin typeface="Arial"/>
                  <a:ea typeface="Arial"/>
                  <a:cs typeface="Arial"/>
                  <a:sym typeface="Arial"/>
                </a:rPr>
                <a:t>Block</a:t>
              </a:r>
              <a:r>
                <a:rPr lang="en-US" sz="1800" b="0" i="0" u="none" strike="noStrike" cap="none">
                  <a:solidFill>
                    <a:schemeClr val="lt1"/>
                  </a:solidFill>
                  <a:latin typeface="Arial"/>
                  <a:ea typeface="Arial"/>
                  <a:cs typeface="Arial"/>
                  <a:sym typeface="Arial"/>
                </a:rPr>
                <a:t> reflecting “true state” is chained to prior </a:t>
              </a:r>
              <a:r>
                <a:rPr lang="en-US" sz="1800" b="0" i="1" u="none" strike="noStrike" cap="none">
                  <a:solidFill>
                    <a:schemeClr val="lt1"/>
                  </a:solidFill>
                  <a:latin typeface="Arial"/>
                  <a:ea typeface="Arial"/>
                  <a:cs typeface="Arial"/>
                  <a:sym typeface="Arial"/>
                </a:rPr>
                <a:t>Block</a:t>
              </a:r>
              <a:endParaRPr sz="1800" b="0" i="1" u="none" strike="noStrike" cap="none">
                <a:solidFill>
                  <a:schemeClr val="lt1"/>
                </a:solidFill>
                <a:latin typeface="Arial"/>
                <a:ea typeface="Arial"/>
                <a:cs typeface="Arial"/>
                <a:sym typeface="Arial"/>
              </a:endParaRPr>
            </a:p>
          </p:txBody>
        </p:sp>
      </p:grpSp>
      <p:sp>
        <p:nvSpPr>
          <p:cNvPr id="196" name="Google Shape;196;p10"/>
          <p:cNvSpPr/>
          <p:nvPr/>
        </p:nvSpPr>
        <p:spPr>
          <a:xfrm>
            <a:off x="1269998" y="6573837"/>
            <a:ext cx="1107141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400" b="0" i="0" u="none" strike="noStrike" cap="none">
                <a:solidFill>
                  <a:srgbClr val="000000"/>
                </a:solidFill>
                <a:latin typeface="Trebuchet MS"/>
                <a:ea typeface="Trebuchet MS"/>
                <a:cs typeface="Trebuchet MS"/>
                <a:sym typeface="Trebuchet MS"/>
              </a:rPr>
              <a:t>Source: https://ccl.yale.edu/sites/default/files/files/A%20Brief%20Introduction%20to%20Blockchain%20(Final%20without%20Notes).pdf</a:t>
            </a:r>
            <a:endParaRPr sz="1400" b="0" i="0" u="none" strike="noStrike" cap="none">
              <a:solidFill>
                <a:srgbClr val="000000"/>
              </a:solidFill>
              <a:latin typeface="Trebuchet MS"/>
              <a:ea typeface="Trebuchet MS"/>
              <a:cs typeface="Trebuchet MS"/>
              <a:sym typeface="Trebuchet MS"/>
            </a:endParaRPr>
          </a:p>
        </p:txBody>
      </p:sp>
    </p:spTree>
  </p:cSld>
  <p:clrMapOvr>
    <a:masterClrMapping/>
  </p:clrMapOvr>
</p:sld>
</file>

<file path=ppt/theme/theme1.xml><?xml version="1.0" encoding="utf-8"?>
<a:theme xmlns:a="http://schemas.openxmlformats.org/drawingml/2006/main" name="Theme Bliss PMI">
  <a:themeElements>
    <a:clrScheme name="Custom 5">
      <a:dk1>
        <a:srgbClr val="000000"/>
      </a:dk1>
      <a:lt1>
        <a:srgbClr val="FFFFFF"/>
      </a:lt1>
      <a:dk2>
        <a:srgbClr val="17406D"/>
      </a:dk2>
      <a:lt2>
        <a:srgbClr val="DBEFF9"/>
      </a:lt2>
      <a:accent1>
        <a:srgbClr val="17406D"/>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14</TotalTime>
  <Words>4801</Words>
  <Application>Microsoft Office PowerPoint</Application>
  <PresentationFormat>Widescreen</PresentationFormat>
  <Paragraphs>691</Paragraphs>
  <Slides>69</Slides>
  <Notes>69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69</vt:i4>
      </vt:variant>
    </vt:vector>
  </HeadingPairs>
  <TitlesOfParts>
    <vt:vector size="76" baseType="lpstr">
      <vt:lpstr>Noto Sans Symbols</vt:lpstr>
      <vt:lpstr>Arial</vt:lpstr>
      <vt:lpstr>Roboto</vt:lpstr>
      <vt:lpstr>Courier New</vt:lpstr>
      <vt:lpstr>Calibri</vt:lpstr>
      <vt:lpstr>Trebuchet MS</vt:lpstr>
      <vt:lpstr>Theme Bliss PMI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Giang Lê Huỳnh</cp:lastModifiedBy>
  <cp:revision>2</cp:revision>
  <dcterms:modified xsi:type="dcterms:W3CDTF">2023-11-26T09:01:01Z</dcterms:modified>
</cp:coreProperties>
</file>